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9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78" r:id="rId11"/>
    <p:sldId id="264" r:id="rId12"/>
    <p:sldId id="265" r:id="rId13"/>
    <p:sldId id="266" r:id="rId14"/>
    <p:sldId id="267" r:id="rId15"/>
    <p:sldId id="268" r:id="rId16"/>
    <p:sldId id="282" r:id="rId17"/>
    <p:sldId id="269" r:id="rId18"/>
    <p:sldId id="280" r:id="rId19"/>
    <p:sldId id="281" r:id="rId20"/>
    <p:sldId id="283" r:id="rId21"/>
    <p:sldId id="284" r:id="rId22"/>
    <p:sldId id="285" r:id="rId23"/>
    <p:sldId id="270" r:id="rId24"/>
    <p:sldId id="271" r:id="rId25"/>
    <p:sldId id="272" r:id="rId26"/>
    <p:sldId id="273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=""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291" autoAdjust="0"/>
  </p:normalViewPr>
  <p:slideViewPr>
    <p:cSldViewPr snapToGrid="0">
      <p:cViewPr>
        <p:scale>
          <a:sx n="94" d="100"/>
          <a:sy n="94" d="100"/>
        </p:scale>
        <p:origin x="-384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B8BEE-F2B1-4D28-915B-0FAF3FE19463}" type="datetimeFigureOut">
              <a:rPr lang="ru-RU" smtClean="0"/>
              <a:t>14.02.2022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74715-AD74-4871-B01C-1B08200E40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3459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B8BEE-F2B1-4D28-915B-0FAF3FE19463}" type="datetimeFigureOut">
              <a:rPr lang="ru-RU" smtClean="0"/>
              <a:t>14.02.2022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74715-AD74-4871-B01C-1B08200E40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8473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B8BEE-F2B1-4D28-915B-0FAF3FE19463}" type="datetimeFigureOut">
              <a:rPr lang="ru-RU" smtClean="0"/>
              <a:t>14.02.2022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74715-AD74-4871-B01C-1B08200E40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1696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B8BEE-F2B1-4D28-915B-0FAF3FE19463}" type="datetimeFigureOut">
              <a:rPr lang="ru-RU" smtClean="0"/>
              <a:t>14.02.2022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74715-AD74-4871-B01C-1B08200E40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2401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B8BEE-F2B1-4D28-915B-0FAF3FE19463}" type="datetimeFigureOut">
              <a:rPr lang="ru-RU" smtClean="0"/>
              <a:t>14.02.2022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74715-AD74-4871-B01C-1B08200E40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5138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B8BEE-F2B1-4D28-915B-0FAF3FE19463}" type="datetimeFigureOut">
              <a:rPr lang="ru-RU" smtClean="0"/>
              <a:t>14.02.2022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74715-AD74-4871-B01C-1B08200E40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8107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B8BEE-F2B1-4D28-915B-0FAF3FE19463}" type="datetimeFigureOut">
              <a:rPr lang="ru-RU" smtClean="0"/>
              <a:t>14.02.2022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74715-AD74-4871-B01C-1B08200E40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2518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B8BEE-F2B1-4D28-915B-0FAF3FE19463}" type="datetimeFigureOut">
              <a:rPr lang="ru-RU" smtClean="0"/>
              <a:t>14.02.2022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74715-AD74-4871-B01C-1B08200E40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0816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B8BEE-F2B1-4D28-915B-0FAF3FE19463}" type="datetimeFigureOut">
              <a:rPr lang="ru-RU" smtClean="0"/>
              <a:t>14.02.2022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74715-AD74-4871-B01C-1B08200E40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3747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B8BEE-F2B1-4D28-915B-0FAF3FE19463}" type="datetimeFigureOut">
              <a:rPr lang="ru-RU" smtClean="0"/>
              <a:t>14.02.2022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74715-AD74-4871-B01C-1B08200E40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2263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B8BEE-F2B1-4D28-915B-0FAF3FE19463}" type="datetimeFigureOut">
              <a:rPr lang="ru-RU" smtClean="0"/>
              <a:t>14.02.2022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74715-AD74-4871-B01C-1B08200E40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6886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B8BEE-F2B1-4D28-915B-0FAF3FE19463}" type="datetimeFigureOut">
              <a:rPr lang="ru-RU" smtClean="0"/>
              <a:t>14.02.2022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B74715-AD74-4871-B01C-1B08200E40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4188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jpeg"/><Relationship Id="rId5" Type="http://schemas.openxmlformats.org/officeDocument/2006/relationships/image" Target="../media/image47.jpg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jpg"/><Relationship Id="rId5" Type="http://schemas.openxmlformats.org/officeDocument/2006/relationships/image" Target="../media/image53.jpg"/><Relationship Id="rId4" Type="http://schemas.openxmlformats.org/officeDocument/2006/relationships/image" Target="../media/image5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824660"/>
          </a:xfrm>
        </p:spPr>
        <p:txBody>
          <a:bodyPr>
            <a:noAutofit/>
          </a:bodyPr>
          <a:lstStyle/>
          <a:p>
            <a:pPr lvl="0" algn="ctr" fontAlgn="base">
              <a:lnSpc>
                <a:spcPct val="100000"/>
              </a:lnSpc>
              <a:spcAft>
                <a:spcPct val="0"/>
              </a:spcAft>
            </a:pPr>
            <a:r>
              <a:rPr lang="ru-RU" sz="8800" b="1" dirty="0">
                <a:solidFill>
                  <a:schemeClr val="accent5">
                    <a:lumMod val="75000"/>
                  </a:schemeClr>
                </a:solidFill>
                <a:latin typeface="Olietta script Lyrica" panose="02000700000000000000" pitchFamily="2" charset="0"/>
                <a:cs typeface="Khmer UI" panose="020B0502040204020203" pitchFamily="34" charset="0"/>
              </a:rPr>
              <a:t>Портфолио </a:t>
            </a:r>
            <a:br>
              <a:rPr lang="ru-RU" sz="8800" b="1" dirty="0">
                <a:solidFill>
                  <a:schemeClr val="accent5">
                    <a:lumMod val="75000"/>
                  </a:schemeClr>
                </a:solidFill>
                <a:latin typeface="Olietta script Lyrica" panose="02000700000000000000" pitchFamily="2" charset="0"/>
                <a:cs typeface="Khmer UI" panose="020B0502040204020203" pitchFamily="34" charset="0"/>
              </a:rPr>
            </a:br>
            <a:r>
              <a:rPr lang="ru-RU" sz="5400" b="1" dirty="0">
                <a:solidFill>
                  <a:schemeClr val="accent5">
                    <a:lumMod val="75000"/>
                  </a:schemeClr>
                </a:solidFill>
                <a:latin typeface="Olietta script Lyrica" panose="02000700000000000000" pitchFamily="2" charset="0"/>
                <a:cs typeface="Khmer UI" panose="020B0502040204020203" pitchFamily="34" charset="0"/>
              </a:rPr>
              <a:t>воспитателя </a:t>
            </a:r>
            <a:r>
              <a:rPr lang="ru-RU" sz="8000" b="1" dirty="0">
                <a:solidFill>
                  <a:schemeClr val="accent5">
                    <a:lumMod val="75000"/>
                  </a:schemeClr>
                </a:solidFill>
                <a:latin typeface="Olietta script Lyrica" panose="02000700000000000000" pitchFamily="2" charset="0"/>
                <a:cs typeface="Khmer UI" panose="020B0502040204020203" pitchFamily="34" charset="0"/>
              </a:rPr>
              <a:t/>
            </a:r>
            <a:br>
              <a:rPr lang="ru-RU" sz="8000" b="1" dirty="0">
                <a:solidFill>
                  <a:schemeClr val="accent5">
                    <a:lumMod val="75000"/>
                  </a:schemeClr>
                </a:solidFill>
                <a:latin typeface="Olietta script Lyrica" panose="02000700000000000000" pitchFamily="2" charset="0"/>
                <a:cs typeface="Khmer UI" panose="020B0502040204020203" pitchFamily="34" charset="0"/>
              </a:rPr>
            </a:br>
            <a:r>
              <a:rPr lang="ru-RU" sz="8000" b="1" dirty="0" err="1">
                <a:solidFill>
                  <a:schemeClr val="accent5">
                    <a:lumMod val="75000"/>
                  </a:schemeClr>
                </a:solidFill>
                <a:latin typeface="Olietta script Lyrica" panose="02000700000000000000" pitchFamily="2" charset="0"/>
                <a:cs typeface="Khmer UI" panose="020B0502040204020203" pitchFamily="34" charset="0"/>
              </a:rPr>
              <a:t>Матаговой</a:t>
            </a:r>
            <a:r>
              <a:rPr lang="ru-RU" sz="8000" b="1" dirty="0">
                <a:solidFill>
                  <a:schemeClr val="accent5">
                    <a:lumMod val="75000"/>
                  </a:schemeClr>
                </a:solidFill>
                <a:latin typeface="Olietta script Lyrica" panose="02000700000000000000" pitchFamily="2" charset="0"/>
                <a:cs typeface="Khmer UI" panose="020B0502040204020203" pitchFamily="34" charset="0"/>
              </a:rPr>
              <a:t> А.С.</a:t>
            </a:r>
            <a:endParaRPr lang="ru-RU" sz="25800" b="1" dirty="0">
              <a:solidFill>
                <a:schemeClr val="accent5">
                  <a:lumMod val="75000"/>
                </a:schemeClr>
              </a:solidFill>
              <a:latin typeface="Olietta script Lyrica" panose="02000700000000000000" pitchFamily="2" charset="0"/>
              <a:cs typeface="Khmer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60252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28" y="0"/>
            <a:ext cx="12192000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21939"/>
          </a:xfrm>
        </p:spPr>
        <p:txBody>
          <a:bodyPr/>
          <a:lstStyle/>
          <a:p>
            <a:pPr lvl="0" fontAlgn="base">
              <a:lnSpc>
                <a:spcPct val="100000"/>
              </a:lnSpc>
              <a:spcAft>
                <a:spcPct val="0"/>
              </a:spcAft>
            </a:pPr>
            <a:r>
              <a:rPr lang="ru-RU" sz="2400" b="1" i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Arial" charset="0"/>
              </a:rPr>
              <a:t/>
            </a:r>
            <a:br>
              <a:rPr lang="ru-RU" sz="2400" b="1" i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Arial" charset="0"/>
              </a:rPr>
            </a:b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19193B3B-4E87-43A5-9C0F-913E54010A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04516" y="-2704520"/>
            <a:ext cx="6857997" cy="12267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329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246A17CF-7A4F-44E4-B815-B7FFEC3A54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626609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67268D94-B808-4635-BC15-E1E3E4AFFB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6609" y="0"/>
            <a:ext cx="65653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8972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="" xmlns:a16="http://schemas.microsoft.com/office/drawing/2014/main" id="{3589D104-23B4-4523-A7EC-B9AD64916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035675"/>
          </a:xfrm>
        </p:spPr>
        <p:txBody>
          <a:bodyPr>
            <a:noAutofit/>
          </a:bodyPr>
          <a:lstStyle/>
          <a:p>
            <a:r>
              <a:rPr lang="ru-RU" sz="3600" b="1" i="1" dirty="0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lietta script Lyrica" panose="02000700000000000000" pitchFamily="2" charset="0"/>
                <a:cs typeface="Arial" charset="0"/>
              </a:rPr>
              <a:t>Нормативно-правовое обеспечение</a:t>
            </a:r>
            <a:br>
              <a:rPr lang="ru-RU" sz="3600" b="1" i="1" dirty="0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lietta script Lyrica" panose="02000700000000000000" pitchFamily="2" charset="0"/>
                <a:cs typeface="Arial" charset="0"/>
              </a:rPr>
            </a:br>
            <a:r>
              <a:rPr lang="ru-RU" sz="3600" b="1" i="1" dirty="0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lietta script Lyrica" panose="02000700000000000000" pitchFamily="2" charset="0"/>
                <a:cs typeface="Arial" charset="0"/>
              </a:rPr>
              <a:t/>
            </a:r>
            <a:br>
              <a:rPr lang="ru-RU" sz="3600" b="1" i="1" dirty="0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lietta script Lyrica" panose="02000700000000000000" pitchFamily="2" charset="0"/>
                <a:cs typeface="Arial" charset="0"/>
              </a:rPr>
            </a:br>
            <a:r>
              <a:rPr lang="ru-RU" sz="2800" b="1" i="1" dirty="0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lietta script Lyrica" panose="02000700000000000000" pitchFamily="2" charset="0"/>
                <a:cs typeface="Arial" charset="0"/>
              </a:rPr>
              <a:t>1. Федеральный закон «Об основных  гарантиях прав ребенка РФ» от  24.07.1998г.  №124-ФЗ</a:t>
            </a:r>
            <a:br>
              <a:rPr lang="ru-RU" sz="2800" b="1" i="1" dirty="0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lietta script Lyrica" panose="02000700000000000000" pitchFamily="2" charset="0"/>
                <a:cs typeface="Arial" charset="0"/>
              </a:rPr>
            </a:br>
            <a:r>
              <a:rPr lang="ru-RU" sz="1200" b="1" i="1" dirty="0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lietta script Lyrica" panose="02000700000000000000" pitchFamily="2" charset="0"/>
                <a:cs typeface="Arial" charset="0"/>
              </a:rPr>
              <a:t/>
            </a:r>
            <a:br>
              <a:rPr lang="ru-RU" sz="1200" b="1" i="1" dirty="0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lietta script Lyrica" panose="02000700000000000000" pitchFamily="2" charset="0"/>
                <a:cs typeface="Arial" charset="0"/>
              </a:rPr>
            </a:br>
            <a:r>
              <a:rPr lang="ru-RU" sz="2800" b="1" i="1" dirty="0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lietta script Lyrica" panose="02000700000000000000" pitchFamily="2" charset="0"/>
                <a:cs typeface="Arial" charset="0"/>
              </a:rPr>
              <a:t>2. Закон РФ «Об образовании» от 29.12.2012г.   № 273-ФЗ</a:t>
            </a:r>
            <a:br>
              <a:rPr lang="ru-RU" sz="2800" b="1" i="1" dirty="0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lietta script Lyrica" panose="02000700000000000000" pitchFamily="2" charset="0"/>
                <a:cs typeface="Arial" charset="0"/>
              </a:rPr>
            </a:br>
            <a:r>
              <a:rPr lang="ru-RU" sz="1400" b="1" i="1" dirty="0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lietta script Lyrica" panose="02000700000000000000" pitchFamily="2" charset="0"/>
                <a:cs typeface="Arial" charset="0"/>
              </a:rPr>
              <a:t/>
            </a:r>
            <a:br>
              <a:rPr lang="ru-RU" sz="1400" b="1" i="1" dirty="0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lietta script Lyrica" panose="02000700000000000000" pitchFamily="2" charset="0"/>
                <a:cs typeface="Arial" charset="0"/>
              </a:rPr>
            </a:br>
            <a:r>
              <a:rPr lang="ru-RU" sz="2800" b="1" i="1" dirty="0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lietta script Lyrica" panose="02000700000000000000" pitchFamily="2" charset="0"/>
                <a:cs typeface="Arial" charset="0"/>
              </a:rPr>
              <a:t>3.  «Конвенция о правах  ребенка»  от 15.09.1990г.</a:t>
            </a:r>
            <a:br>
              <a:rPr lang="ru-RU" sz="2800" b="1" i="1" dirty="0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lietta script Lyrica" panose="02000700000000000000" pitchFamily="2" charset="0"/>
                <a:cs typeface="Arial" charset="0"/>
              </a:rPr>
            </a:br>
            <a:r>
              <a:rPr lang="ru-RU" sz="1200" b="1" i="1" dirty="0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lietta script Lyrica" panose="02000700000000000000" pitchFamily="2" charset="0"/>
                <a:cs typeface="Arial" charset="0"/>
              </a:rPr>
              <a:t/>
            </a:r>
            <a:br>
              <a:rPr lang="ru-RU" sz="1200" b="1" i="1" dirty="0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lietta script Lyrica" panose="02000700000000000000" pitchFamily="2" charset="0"/>
                <a:cs typeface="Arial" charset="0"/>
              </a:rPr>
            </a:br>
            <a:r>
              <a:rPr lang="ru-RU" sz="2800" b="1" i="1" dirty="0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lietta script Lyrica" panose="02000700000000000000" pitchFamily="2" charset="0"/>
                <a:cs typeface="Arial" charset="0"/>
              </a:rPr>
              <a:t>4.  «Декларация прав ребенка» от 20.11.1959г.</a:t>
            </a:r>
            <a:br>
              <a:rPr lang="ru-RU" sz="2800" b="1" i="1" dirty="0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lietta script Lyrica" panose="02000700000000000000" pitchFamily="2" charset="0"/>
                <a:cs typeface="Arial" charset="0"/>
              </a:rPr>
            </a:br>
            <a:r>
              <a:rPr lang="ru-RU" sz="1200" b="1" i="1" dirty="0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lietta script Lyrica" panose="02000700000000000000" pitchFamily="2" charset="0"/>
                <a:cs typeface="Arial" charset="0"/>
              </a:rPr>
              <a:t/>
            </a:r>
            <a:br>
              <a:rPr lang="ru-RU" sz="1200" b="1" i="1" dirty="0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lietta script Lyrica" panose="02000700000000000000" pitchFamily="2" charset="0"/>
                <a:cs typeface="Arial" charset="0"/>
              </a:rPr>
            </a:br>
            <a:r>
              <a:rPr lang="ru-RU" sz="2800" b="1" i="1" dirty="0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lietta script Lyrica" panose="02000700000000000000" pitchFamily="2" charset="0"/>
                <a:cs typeface="Arial" charset="0"/>
              </a:rPr>
              <a:t>5. Постановление «Об утверждении СанПин  2.4.1.3049-13 «Санитарно-эпидемиологические требования к устройству, содержанию и организации режима работы дошкольных образовательных организаций» от 15.05.2013г №26</a:t>
            </a:r>
            <a:br>
              <a:rPr lang="ru-RU" sz="2800" b="1" i="1" dirty="0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lietta script Lyrica" panose="02000700000000000000" pitchFamily="2" charset="0"/>
                <a:cs typeface="Arial" charset="0"/>
              </a:rPr>
            </a:br>
            <a:r>
              <a:rPr lang="ru-RU" sz="1200" b="1" i="1" dirty="0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lietta script Lyrica" panose="02000700000000000000" pitchFamily="2" charset="0"/>
                <a:cs typeface="Arial" charset="0"/>
              </a:rPr>
              <a:t/>
            </a:r>
            <a:br>
              <a:rPr lang="ru-RU" sz="1200" b="1" i="1" dirty="0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lietta script Lyrica" panose="02000700000000000000" pitchFamily="2" charset="0"/>
                <a:cs typeface="Arial" charset="0"/>
              </a:rPr>
            </a:br>
            <a:r>
              <a:rPr lang="ru-RU" sz="2800" b="1" i="1" dirty="0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lietta script Lyrica" panose="02000700000000000000" pitchFamily="2" charset="0"/>
                <a:cs typeface="Arial" charset="0"/>
              </a:rPr>
              <a:t>6. Федеральный  государственный образовательный стандарт от 17.10.2013г. №1155</a:t>
            </a:r>
            <a:endParaRPr lang="ru-RU" sz="4800" dirty="0">
              <a:latin typeface="Olietta script Lyrica" panose="02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708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9788" y="0"/>
            <a:ext cx="3932237" cy="3754973"/>
          </a:xfrm>
        </p:spPr>
        <p:txBody>
          <a:bodyPr>
            <a:noAutofit/>
          </a:bodyPr>
          <a:lstStyle/>
          <a:p>
            <a:pPr lvl="0" fontAlgn="base">
              <a:lnSpc>
                <a:spcPct val="100000"/>
              </a:lnSpc>
              <a:spcAft>
                <a:spcPct val="0"/>
              </a:spcAft>
            </a:pPr>
            <a:r>
              <a:rPr lang="ru-RU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lietta script Lyrica" panose="02000700000000000000" pitchFamily="2" charset="0"/>
                <a:cs typeface="Arial" charset="0"/>
              </a:rPr>
              <a:t/>
            </a:r>
            <a:br>
              <a:rPr lang="ru-RU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lietta script Lyrica" panose="02000700000000000000" pitchFamily="2" charset="0"/>
                <a:cs typeface="Arial" charset="0"/>
              </a:rPr>
            </a:br>
            <a:r>
              <a:rPr lang="ru-RU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lietta script Lyrica" panose="02000700000000000000" pitchFamily="2" charset="0"/>
                <a:cs typeface="Arial" charset="0"/>
              </a:rPr>
              <a:t/>
            </a:r>
            <a:br>
              <a:rPr lang="ru-RU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lietta script Lyrica" panose="02000700000000000000" pitchFamily="2" charset="0"/>
                <a:cs typeface="Arial" charset="0"/>
              </a:rPr>
            </a:br>
            <a:r>
              <a:rPr lang="ru-RU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lietta script Lyrica" panose="02000700000000000000" pitchFamily="2" charset="0"/>
                <a:cs typeface="Arial" charset="0"/>
              </a:rPr>
              <a:t/>
            </a:r>
            <a:br>
              <a:rPr lang="ru-RU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lietta script Lyrica" panose="02000700000000000000" pitchFamily="2" charset="0"/>
                <a:cs typeface="Arial" charset="0"/>
              </a:rPr>
            </a:br>
            <a:r>
              <a:rPr lang="ru-RU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lietta script Lyrica" panose="02000700000000000000" pitchFamily="2" charset="0"/>
                <a:cs typeface="Arial" charset="0"/>
              </a:rPr>
              <a:t/>
            </a:r>
            <a:br>
              <a:rPr lang="ru-RU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lietta script Lyrica" panose="02000700000000000000" pitchFamily="2" charset="0"/>
                <a:cs typeface="Arial" charset="0"/>
              </a:rPr>
            </a:br>
            <a:r>
              <a:rPr lang="ru-RU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lietta script Lyrica" panose="02000700000000000000" pitchFamily="2" charset="0"/>
                <a:cs typeface="Arial" charset="0"/>
              </a:rPr>
              <a:t/>
            </a:r>
            <a:br>
              <a:rPr lang="ru-RU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lietta script Lyrica" panose="02000700000000000000" pitchFamily="2" charset="0"/>
                <a:cs typeface="Arial" charset="0"/>
              </a:rPr>
            </a:b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lietta script Lyrica" panose="02000700000000000000" pitchFamily="2" charset="0"/>
                <a:cs typeface="Arial" charset="0"/>
              </a:rPr>
              <a:t>Работа с родителями</a:t>
            </a:r>
            <a:br>
              <a:rPr lang="ru-RU" sz="28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lietta script Lyrica" panose="02000700000000000000" pitchFamily="2" charset="0"/>
                <a:cs typeface="Arial" charset="0"/>
              </a:rPr>
            </a:b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Olietta script Lyrica" panose="02000700000000000000" pitchFamily="2" charset="0"/>
                <a:cs typeface="Arial" charset="0"/>
              </a:rPr>
              <a:t>Воспитывает ребенка все: люди, вещи, явления,</a:t>
            </a:r>
            <a:b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Olietta script Lyrica" panose="02000700000000000000" pitchFamily="2" charset="0"/>
                <a:cs typeface="Arial" charset="0"/>
              </a:rPr>
            </a:b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Olietta script Lyrica" panose="02000700000000000000" pitchFamily="2" charset="0"/>
                <a:cs typeface="Arial" charset="0"/>
              </a:rPr>
              <a:t>но прежде всего и дольше всего - люди.</a:t>
            </a:r>
            <a:b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Olietta script Lyrica" panose="02000700000000000000" pitchFamily="2" charset="0"/>
                <a:cs typeface="Arial" charset="0"/>
              </a:rPr>
            </a:b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Olietta script Lyrica" panose="02000700000000000000" pitchFamily="2" charset="0"/>
                <a:cs typeface="Arial" charset="0"/>
              </a:rPr>
              <a:t>Из них на первом месте – родители и педагоги.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Olietta script Lyrica" panose="02000700000000000000" pitchFamily="2" charset="0"/>
                <a:cs typeface="Arial" charset="0"/>
              </a:rPr>
              <a:t/>
            </a:r>
            <a:br>
              <a:rPr lang="ru-RU" sz="2000" dirty="0">
                <a:solidFill>
                  <a:schemeClr val="accent5">
                    <a:lumMod val="75000"/>
                  </a:schemeClr>
                </a:solidFill>
                <a:latin typeface="Olietta script Lyrica" panose="02000700000000000000" pitchFamily="2" charset="0"/>
                <a:cs typeface="Arial" charset="0"/>
              </a:rPr>
            </a:b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lietta script Lyrica" panose="02000700000000000000" pitchFamily="2" charset="0"/>
                <a:cs typeface="Arial" charset="0"/>
              </a:rPr>
              <a:t/>
            </a:r>
            <a:b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lietta script Lyrica" panose="02000700000000000000" pitchFamily="2" charset="0"/>
                <a:cs typeface="Arial" charset="0"/>
              </a:rPr>
            </a:br>
            <a:endParaRPr lang="ru-RU" dirty="0">
              <a:latin typeface="Olietta script Lyrica" panose="02000700000000000000" pitchFamily="2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613" y="298542"/>
            <a:ext cx="3224784" cy="34564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839788" y="3429000"/>
            <a:ext cx="3932237" cy="3239086"/>
          </a:xfrm>
        </p:spPr>
        <p:txBody>
          <a:bodyPr>
            <a:normAutofit fontScale="92500" lnSpcReduction="10000"/>
          </a:bodyPr>
          <a:lstStyle/>
          <a:p>
            <a:pPr lv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lietta script Lyrica" panose="02000700000000000000" pitchFamily="2" charset="0"/>
                <a:cs typeface="Arial" charset="0"/>
              </a:rPr>
              <a:t>А также:</a:t>
            </a:r>
          </a:p>
          <a:p>
            <a:pPr marL="285750" lvl="0" indent="-28575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lietta script Lyrica" panose="02000700000000000000" pitchFamily="2" charset="0"/>
                <a:cs typeface="Arial" charset="0"/>
              </a:rPr>
              <a:t>Привлечение родителей к проведению праздников</a:t>
            </a:r>
          </a:p>
          <a:p>
            <a:pPr marL="285750" lvl="0" indent="-28575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lietta script Lyrica" panose="02000700000000000000" pitchFamily="2" charset="0"/>
                <a:cs typeface="Arial" charset="0"/>
              </a:rPr>
              <a:t>Общие родительские собрания</a:t>
            </a:r>
          </a:p>
          <a:p>
            <a:pPr marL="285750" lvl="0" indent="-28575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lietta script Lyrica" panose="02000700000000000000" pitchFamily="2" charset="0"/>
                <a:cs typeface="Arial" charset="0"/>
              </a:rPr>
              <a:t>Консультации, беседы,</a:t>
            </a:r>
          </a:p>
          <a:p>
            <a:pPr marL="285750" lvl="0" indent="-28575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lietta script Lyrica" panose="02000700000000000000" pitchFamily="2" charset="0"/>
                <a:cs typeface="Arial" charset="0"/>
              </a:rPr>
              <a:t>Индивидуальный подход к каждому</a:t>
            </a:r>
          </a:p>
          <a:p>
            <a:pPr lv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lietta script Lyrica" panose="02000700000000000000" pitchFamily="2" charset="0"/>
                <a:cs typeface="Arial" charset="0"/>
              </a:rPr>
              <a:t>-    Активных родителей награждаем грамотами</a:t>
            </a:r>
          </a:p>
          <a:p>
            <a:pPr marL="285750" lvl="0" indent="-28575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ru-RU" sz="1800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9439" y="457199"/>
            <a:ext cx="3268146" cy="26741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1406" y="3907766"/>
            <a:ext cx="4626231" cy="25965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052023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269"/>
            <a:ext cx="12192000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8200" y="154877"/>
            <a:ext cx="10515600" cy="1535812"/>
          </a:xfrm>
        </p:spPr>
        <p:txBody>
          <a:bodyPr>
            <a:noAutofit/>
          </a:bodyPr>
          <a:lstStyle/>
          <a:p>
            <a:pPr lvl="0" algn="ctr" fontAlgn="base">
              <a:lnSpc>
                <a:spcPct val="100000"/>
              </a:lnSpc>
              <a:spcAft>
                <a:spcPct val="0"/>
              </a:spcAft>
            </a:pPr>
            <a:r>
              <a:rPr lang="ru-RU" sz="36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Arial" charset="0"/>
              </a:rPr>
              <a:t/>
            </a:r>
            <a:br>
              <a:rPr lang="ru-RU" sz="36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Arial" charset="0"/>
              </a:rPr>
            </a:br>
            <a:r>
              <a:rPr lang="ru-RU" sz="54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lietta script Lyrica" panose="02000700000000000000" pitchFamily="2" charset="0"/>
                <a:cs typeface="Arial" charset="0"/>
              </a:rPr>
              <a:t>На занятиях</a:t>
            </a:r>
            <a:r>
              <a:rPr lang="ru-RU" sz="36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Arial" charset="0"/>
              </a:rPr>
              <a:t/>
            </a:r>
            <a:br>
              <a:rPr lang="ru-RU" sz="36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Arial" charset="0"/>
              </a:rPr>
            </a:br>
            <a:r>
              <a:rPr lang="ru-RU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Arial" charset="0"/>
              </a:rPr>
              <a:t/>
            </a:r>
            <a:br>
              <a:rPr lang="ru-RU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Arial" charset="0"/>
              </a:rPr>
            </a:br>
            <a:endParaRPr lang="ru-RU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59" y="604838"/>
            <a:ext cx="3787896" cy="28409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224" y="1356987"/>
            <a:ext cx="2863122" cy="21473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6084" y="665160"/>
            <a:ext cx="3384430" cy="25383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892668"/>
            <a:ext cx="3953774" cy="2965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589" y="3713767"/>
            <a:ext cx="3709080" cy="29653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261007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84" y="-91456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597" y="42899"/>
            <a:ext cx="4219342" cy="316450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141" y="3602038"/>
            <a:ext cx="4219341" cy="316450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19" y="3544624"/>
            <a:ext cx="4219341" cy="316450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5652" y="91456"/>
            <a:ext cx="4154599" cy="31159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293410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" y="142240"/>
            <a:ext cx="5618480" cy="421386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453" y="2153920"/>
            <a:ext cx="6082454" cy="456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3176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algn="ctr" fontAlgn="base">
              <a:lnSpc>
                <a:spcPct val="100000"/>
              </a:lnSpc>
              <a:spcAft>
                <a:spcPct val="0"/>
              </a:spcAft>
            </a:pPr>
            <a:r>
              <a:rPr lang="ru-RU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lietta script Lyrica" panose="02000700000000000000" pitchFamily="2" charset="0"/>
                <a:cs typeface="Arial" charset="0"/>
              </a:rPr>
              <a:t>Наши будни</a:t>
            </a:r>
            <a:r>
              <a:rPr lang="ru-RU" sz="36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Arial" charset="0"/>
              </a:rPr>
              <a:t/>
            </a:r>
            <a:br>
              <a:rPr lang="ru-RU" sz="36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Arial" charset="0"/>
              </a:rPr>
            </a:br>
            <a:endParaRPr lang="ru-RU" sz="48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55" y="878307"/>
            <a:ext cx="3140015" cy="235501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156" y="1156734"/>
            <a:ext cx="3029688" cy="227226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03" y="3773262"/>
            <a:ext cx="3393057" cy="254479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438" y="878307"/>
            <a:ext cx="3107301" cy="23304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96" y="3944895"/>
            <a:ext cx="3029688" cy="227226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7620" y="3873261"/>
            <a:ext cx="3026764" cy="227226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7834864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algn="ctr" fontAlgn="base">
              <a:lnSpc>
                <a:spcPct val="100000"/>
              </a:lnSpc>
              <a:spcAft>
                <a:spcPct val="0"/>
              </a:spcAft>
            </a:pPr>
            <a:r>
              <a:rPr lang="ru-RU" sz="36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Arial" charset="0"/>
              </a:rPr>
              <a:t/>
            </a:r>
            <a:br>
              <a:rPr lang="ru-RU" sz="36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Arial" charset="0"/>
              </a:rPr>
            </a:br>
            <a:endParaRPr lang="ru-RU" sz="48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0" y="172720"/>
            <a:ext cx="5323840" cy="399288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560" y="1603375"/>
            <a:ext cx="6439747" cy="4829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6029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algn="ctr" fontAlgn="base">
              <a:lnSpc>
                <a:spcPct val="100000"/>
              </a:lnSpc>
              <a:spcAft>
                <a:spcPct val="0"/>
              </a:spcAft>
            </a:pPr>
            <a:r>
              <a:rPr lang="ru-RU" sz="36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Arial" charset="0"/>
              </a:rPr>
              <a:t/>
            </a:r>
            <a:br>
              <a:rPr lang="ru-RU" sz="36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Arial" charset="0"/>
              </a:rPr>
            </a:br>
            <a:endParaRPr lang="ru-RU" sz="48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21" y="0"/>
            <a:ext cx="5760720" cy="432054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89280"/>
            <a:ext cx="5862320" cy="586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3513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Заголовок 9"/>
          <p:cNvSpPr>
            <a:spLocks noGrp="1"/>
          </p:cNvSpPr>
          <p:nvPr>
            <p:ph type="ctrTitle"/>
          </p:nvPr>
        </p:nvSpPr>
        <p:spPr>
          <a:xfrm>
            <a:off x="1524000" y="1"/>
            <a:ext cx="9144000" cy="1992702"/>
          </a:xfrm>
        </p:spPr>
        <p:txBody>
          <a:bodyPr>
            <a:normAutofit fontScale="90000"/>
          </a:bodyPr>
          <a:lstStyle/>
          <a:p>
            <a:pPr lvl="0" fontAlgn="base">
              <a:lnSpc>
                <a:spcPct val="100000"/>
              </a:lnSpc>
              <a:spcAft>
                <a:spcPct val="0"/>
              </a:spcAft>
            </a:pPr>
            <a:r>
              <a:rPr lang="ru-RU" sz="2700" b="1" dirty="0">
                <a:solidFill>
                  <a:schemeClr val="accent5">
                    <a:lumMod val="75000"/>
                  </a:schemeClr>
                </a:solidFill>
                <a:latin typeface="Olietta script Lyrica" panose="02000700000000000000" pitchFamily="2" charset="0"/>
                <a:cs typeface="Arial" charset="0"/>
              </a:rPr>
              <a:t/>
            </a:r>
            <a:br>
              <a:rPr lang="ru-RU" sz="2700" b="1" dirty="0">
                <a:solidFill>
                  <a:schemeClr val="accent5">
                    <a:lumMod val="75000"/>
                  </a:schemeClr>
                </a:solidFill>
                <a:latin typeface="Olietta script Lyrica" panose="02000700000000000000" pitchFamily="2" charset="0"/>
                <a:cs typeface="Arial" charset="0"/>
              </a:rPr>
            </a:br>
            <a:r>
              <a:rPr lang="ru-RU" sz="2700" b="1" dirty="0">
                <a:solidFill>
                  <a:schemeClr val="accent5">
                    <a:lumMod val="75000"/>
                  </a:schemeClr>
                </a:solidFill>
                <a:latin typeface="Olietta script Lyrica" panose="02000700000000000000" pitchFamily="2" charset="0"/>
                <a:cs typeface="Arial" charset="0"/>
              </a:rPr>
              <a:t/>
            </a:r>
            <a:br>
              <a:rPr lang="ru-RU" sz="2700" b="1" dirty="0">
                <a:solidFill>
                  <a:schemeClr val="accent5">
                    <a:lumMod val="75000"/>
                  </a:schemeClr>
                </a:solidFill>
                <a:latin typeface="Olietta script Lyrica" panose="02000700000000000000" pitchFamily="2" charset="0"/>
                <a:cs typeface="Arial" charset="0"/>
              </a:rPr>
            </a:br>
            <a:r>
              <a:rPr lang="ru-RU" sz="2700" b="1" dirty="0">
                <a:solidFill>
                  <a:schemeClr val="accent5">
                    <a:lumMod val="75000"/>
                  </a:schemeClr>
                </a:solidFill>
                <a:latin typeface="Olietta script Lyrica" panose="02000700000000000000" pitchFamily="2" charset="0"/>
                <a:cs typeface="Arial" charset="0"/>
              </a:rPr>
              <a:t/>
            </a:r>
            <a:br>
              <a:rPr lang="ru-RU" sz="2700" b="1" dirty="0">
                <a:solidFill>
                  <a:schemeClr val="accent5">
                    <a:lumMod val="75000"/>
                  </a:schemeClr>
                </a:solidFill>
                <a:latin typeface="Olietta script Lyrica" panose="02000700000000000000" pitchFamily="2" charset="0"/>
                <a:cs typeface="Arial" charset="0"/>
              </a:rPr>
            </a:br>
            <a:r>
              <a:rPr lang="ru-RU" sz="2700" b="1" dirty="0">
                <a:solidFill>
                  <a:schemeClr val="accent5">
                    <a:lumMod val="75000"/>
                  </a:schemeClr>
                </a:solidFill>
                <a:latin typeface="Olietta script Lyrica" panose="02000700000000000000" pitchFamily="2" charset="0"/>
                <a:cs typeface="Arial" charset="0"/>
              </a:rPr>
              <a:t/>
            </a:r>
            <a:br>
              <a:rPr lang="ru-RU" sz="2700" b="1" dirty="0">
                <a:solidFill>
                  <a:schemeClr val="accent5">
                    <a:lumMod val="75000"/>
                  </a:schemeClr>
                </a:solidFill>
                <a:latin typeface="Olietta script Lyrica" panose="02000700000000000000" pitchFamily="2" charset="0"/>
                <a:cs typeface="Arial" charset="0"/>
              </a:rPr>
            </a:br>
            <a:r>
              <a:rPr lang="ru-RU" sz="2700" b="1" dirty="0">
                <a:solidFill>
                  <a:schemeClr val="accent5">
                    <a:lumMod val="75000"/>
                  </a:schemeClr>
                </a:solidFill>
                <a:latin typeface="Olietta script Lyrica" panose="02000700000000000000" pitchFamily="2" charset="0"/>
                <a:cs typeface="Arial" charset="0"/>
              </a:rPr>
              <a:t/>
            </a:r>
            <a:br>
              <a:rPr lang="ru-RU" sz="2700" b="1" dirty="0">
                <a:solidFill>
                  <a:schemeClr val="accent5">
                    <a:lumMod val="75000"/>
                  </a:schemeClr>
                </a:solidFill>
                <a:latin typeface="Olietta script Lyrica" panose="02000700000000000000" pitchFamily="2" charset="0"/>
                <a:cs typeface="Arial" charset="0"/>
              </a:rPr>
            </a:br>
            <a:r>
              <a:rPr lang="ru-RU" sz="2700" b="1" dirty="0">
                <a:solidFill>
                  <a:schemeClr val="accent5">
                    <a:lumMod val="75000"/>
                  </a:schemeClr>
                </a:solidFill>
                <a:latin typeface="Olietta script Lyrica" panose="02000700000000000000" pitchFamily="2" charset="0"/>
                <a:cs typeface="Arial" charset="0"/>
              </a:rPr>
              <a:t>Муниципальное бюджетное дошкольное образовательное</a:t>
            </a:r>
            <a:br>
              <a:rPr lang="ru-RU" sz="2700" b="1" dirty="0">
                <a:solidFill>
                  <a:schemeClr val="accent5">
                    <a:lumMod val="75000"/>
                  </a:schemeClr>
                </a:solidFill>
                <a:latin typeface="Olietta script Lyrica" panose="02000700000000000000" pitchFamily="2" charset="0"/>
                <a:cs typeface="Arial" charset="0"/>
              </a:rPr>
            </a:br>
            <a:r>
              <a:rPr lang="ru-RU" sz="2700" b="1" dirty="0">
                <a:solidFill>
                  <a:schemeClr val="accent5">
                    <a:lumMod val="75000"/>
                  </a:schemeClr>
                </a:solidFill>
                <a:latin typeface="Olietta script Lyrica" panose="02000700000000000000" pitchFamily="2" charset="0"/>
                <a:cs typeface="Arial" charset="0"/>
              </a:rPr>
              <a:t>учреждение «Детский сад №2 «</a:t>
            </a:r>
            <a:r>
              <a:rPr lang="ru-RU" sz="2700" b="1" dirty="0" err="1">
                <a:solidFill>
                  <a:schemeClr val="accent5">
                    <a:lumMod val="75000"/>
                  </a:schemeClr>
                </a:solidFill>
                <a:latin typeface="Olietta script Lyrica" panose="02000700000000000000" pitchFamily="2" charset="0"/>
                <a:cs typeface="Arial" charset="0"/>
              </a:rPr>
              <a:t>Седарчий</a:t>
            </a:r>
            <a:r>
              <a:rPr lang="ru-RU" sz="2700" b="1" dirty="0">
                <a:solidFill>
                  <a:schemeClr val="accent5">
                    <a:lumMod val="75000"/>
                  </a:schemeClr>
                </a:solidFill>
                <a:latin typeface="Olietta script Lyrica" panose="02000700000000000000" pitchFamily="2" charset="0"/>
                <a:cs typeface="Arial" charset="0"/>
              </a:rPr>
              <a:t>» </a:t>
            </a:r>
            <a:r>
              <a:rPr lang="ru-RU" sz="2700" b="1" dirty="0" err="1">
                <a:solidFill>
                  <a:schemeClr val="accent5">
                    <a:lumMod val="75000"/>
                  </a:schemeClr>
                </a:solidFill>
                <a:latin typeface="Olietta script Lyrica" panose="02000700000000000000" pitchFamily="2" charset="0"/>
                <a:cs typeface="Arial" charset="0"/>
              </a:rPr>
              <a:t>с.п.Надтеречненское</a:t>
            </a:r>
            <a:r>
              <a:rPr lang="ru-RU" sz="2700" b="1" dirty="0">
                <a:solidFill>
                  <a:schemeClr val="accent5">
                    <a:lumMod val="75000"/>
                  </a:schemeClr>
                </a:solidFill>
                <a:latin typeface="Olietta script Lyrica" panose="02000700000000000000" pitchFamily="2" charset="0"/>
                <a:cs typeface="Arial" charset="0"/>
              </a:rPr>
              <a:t/>
            </a:r>
            <a:br>
              <a:rPr lang="ru-RU" sz="2700" b="1" dirty="0">
                <a:solidFill>
                  <a:schemeClr val="accent5">
                    <a:lumMod val="75000"/>
                  </a:schemeClr>
                </a:solidFill>
                <a:latin typeface="Olietta script Lyrica" panose="02000700000000000000" pitchFamily="2" charset="0"/>
                <a:cs typeface="Arial" charset="0"/>
              </a:rPr>
            </a:br>
            <a:r>
              <a:rPr lang="ru-RU" sz="2700" b="1" dirty="0" err="1">
                <a:solidFill>
                  <a:schemeClr val="accent5">
                    <a:lumMod val="75000"/>
                  </a:schemeClr>
                </a:solidFill>
                <a:latin typeface="Olietta script Lyrica" panose="02000700000000000000" pitchFamily="2" charset="0"/>
                <a:cs typeface="Arial" charset="0"/>
              </a:rPr>
              <a:t>Надтеречного</a:t>
            </a:r>
            <a:r>
              <a:rPr lang="ru-RU" sz="2700" b="1" dirty="0">
                <a:solidFill>
                  <a:schemeClr val="accent5">
                    <a:lumMod val="75000"/>
                  </a:schemeClr>
                </a:solidFill>
                <a:latin typeface="Olietta script Lyrica" panose="02000700000000000000" pitchFamily="2" charset="0"/>
                <a:cs typeface="Arial" charset="0"/>
              </a:rPr>
              <a:t> муниципального района</a:t>
            </a: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Olietta script Lyrica" panose="02000700000000000000" pitchFamily="2" charset="0"/>
                <a:cs typeface="Arial" charset="0"/>
              </a:rPr>
              <a:t>»</a:t>
            </a:r>
            <a:b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Olietta script Lyrica" panose="02000700000000000000" pitchFamily="2" charset="0"/>
                <a:cs typeface="Arial" charset="0"/>
              </a:rPr>
            </a:br>
            <a:endParaRPr lang="ru-RU" dirty="0">
              <a:solidFill>
                <a:schemeClr val="accent5">
                  <a:lumMod val="75000"/>
                </a:schemeClr>
              </a:solidFill>
              <a:latin typeface="Olietta script Lyrica" panose="02000700000000000000" pitchFamily="2" charset="0"/>
            </a:endParaRPr>
          </a:p>
        </p:txBody>
      </p:sp>
      <p:sp>
        <p:nvSpPr>
          <p:cNvPr id="11" name="Подзаголовок 10"/>
          <p:cNvSpPr>
            <a:spLocks noGrp="1"/>
          </p:cNvSpPr>
          <p:nvPr>
            <p:ph type="subTitle" idx="1"/>
          </p:nvPr>
        </p:nvSpPr>
        <p:spPr>
          <a:xfrm>
            <a:off x="1524000" y="5374256"/>
            <a:ext cx="9144000" cy="1276709"/>
          </a:xfrm>
        </p:spPr>
        <p:txBody>
          <a:bodyPr/>
          <a:lstStyle/>
          <a:p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3040"/>
            <a:ext cx="12192000" cy="539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1768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algn="ctr" fontAlgn="base">
              <a:lnSpc>
                <a:spcPct val="100000"/>
              </a:lnSpc>
              <a:spcAft>
                <a:spcPct val="0"/>
              </a:spcAft>
            </a:pPr>
            <a:r>
              <a:rPr lang="ru-RU" sz="36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Arial" charset="0"/>
              </a:rPr>
              <a:t/>
            </a:r>
            <a:br>
              <a:rPr lang="ru-RU" sz="36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Arial" charset="0"/>
              </a:rPr>
            </a:br>
            <a:endParaRPr lang="ru-RU" sz="48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1" y="0"/>
            <a:ext cx="6096000" cy="4572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120" y="447040"/>
            <a:ext cx="5770880" cy="577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0332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algn="ctr" fontAlgn="base">
              <a:lnSpc>
                <a:spcPct val="100000"/>
              </a:lnSpc>
              <a:spcAft>
                <a:spcPct val="0"/>
              </a:spcAft>
            </a:pPr>
            <a:r>
              <a:rPr lang="ru-RU" sz="36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Arial" charset="0"/>
              </a:rPr>
              <a:t/>
            </a:r>
            <a:br>
              <a:rPr lang="ru-RU" sz="36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Arial" charset="0"/>
              </a:rPr>
            </a:br>
            <a:endParaRPr lang="ru-RU" sz="48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40" y="401320"/>
            <a:ext cx="6190827" cy="46431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930" y="0"/>
            <a:ext cx="4716780" cy="628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0992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algn="ctr" fontAlgn="base">
              <a:lnSpc>
                <a:spcPct val="100000"/>
              </a:lnSpc>
              <a:spcAft>
                <a:spcPct val="0"/>
              </a:spcAft>
            </a:pPr>
            <a:r>
              <a:rPr lang="ru-RU" sz="36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Arial" charset="0"/>
              </a:rPr>
              <a:t/>
            </a:r>
            <a:br>
              <a:rPr lang="ru-RU" sz="36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Arial" charset="0"/>
              </a:rPr>
            </a:br>
            <a:endParaRPr lang="ru-RU" sz="48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1332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12323" y="163096"/>
            <a:ext cx="10515600" cy="1325563"/>
          </a:xfrm>
        </p:spPr>
        <p:txBody>
          <a:bodyPr>
            <a:normAutofit fontScale="90000"/>
          </a:bodyPr>
          <a:lstStyle/>
          <a:p>
            <a:pPr lvl="0" algn="ctr" fontAlgn="base">
              <a:lnSpc>
                <a:spcPct val="100000"/>
              </a:lnSpc>
              <a:spcAft>
                <a:spcPct val="0"/>
              </a:spcAft>
            </a:pPr>
            <a:r>
              <a:rPr lang="ru-RU" sz="6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lietta script Lyrica" panose="02000700000000000000" pitchFamily="2" charset="0"/>
                <a:cs typeface="Arial" charset="0"/>
              </a:rPr>
              <a:t>Наши праздники</a:t>
            </a:r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Arial" charset="0"/>
              </a:rPr>
              <a:t/>
            </a:r>
            <a:b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Arial" charset="0"/>
              </a:rPr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366">
            <a:off x="4412413" y="1224724"/>
            <a:ext cx="3315420" cy="24865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6211">
            <a:off x="700178" y="4413534"/>
            <a:ext cx="2787711" cy="20907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0815">
            <a:off x="4465077" y="4336480"/>
            <a:ext cx="2794959" cy="20962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1449">
            <a:off x="8184093" y="1173168"/>
            <a:ext cx="3185827" cy="23893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193">
            <a:off x="692989" y="1224725"/>
            <a:ext cx="3315420" cy="24865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59646">
            <a:off x="9132668" y="4168894"/>
            <a:ext cx="1589966" cy="23882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789102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407" y="-67769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14" y="301250"/>
            <a:ext cx="3100096" cy="23250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166" y="3013905"/>
            <a:ext cx="4547636" cy="34107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336" y="283120"/>
            <a:ext cx="3413185" cy="23798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565" y="263477"/>
            <a:ext cx="2950416" cy="24662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127" y="2991768"/>
            <a:ext cx="4071631" cy="32812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653351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Olietta script Lyrica" panose="02000700000000000000" pitchFamily="2" charset="0"/>
              </a:rPr>
              <a:t>Мой дружный коллектив!</a:t>
            </a:r>
            <a:r>
              <a:rPr lang="ru-RU" b="1" i="1" dirty="0">
                <a:solidFill>
                  <a:schemeClr val="accent5">
                    <a:lumMod val="75000"/>
                  </a:schemeClr>
                </a:solidFill>
                <a:latin typeface="Olietta script Lyrica" panose="02000700000000000000" pitchFamily="2" charset="0"/>
                <a:cs typeface="Times New Roman" panose="02020603050405020304" pitchFamily="18" charset="0"/>
              </a:rPr>
              <a:t/>
            </a:r>
            <a:br>
              <a:rPr lang="ru-RU" b="1" i="1" dirty="0">
                <a:solidFill>
                  <a:schemeClr val="accent5">
                    <a:lumMod val="75000"/>
                  </a:schemeClr>
                </a:solidFill>
                <a:latin typeface="Olietta script Lyrica" panose="02000700000000000000" pitchFamily="2" charset="0"/>
                <a:cs typeface="Times New Roman" panose="02020603050405020304" pitchFamily="18" charset="0"/>
              </a:rPr>
            </a:br>
            <a:endParaRPr lang="ru-RU" sz="6000" b="1" dirty="0">
              <a:solidFill>
                <a:schemeClr val="accent5">
                  <a:lumMod val="75000"/>
                </a:schemeClr>
              </a:solidFill>
              <a:latin typeface="Olietta script Lyrica" panose="02000700000000000000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004" y="1027906"/>
            <a:ext cx="7315200" cy="550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2530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924327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ru-RU" sz="4800" b="1" dirty="0">
                <a:solidFill>
                  <a:schemeClr val="accent5">
                    <a:lumMod val="75000"/>
                  </a:schemeClr>
                </a:solidFill>
                <a:latin typeface="Olietta script Lyrica" panose="02000700000000000000" pitchFamily="2" charset="0"/>
              </a:rPr>
              <a:t/>
            </a:r>
            <a:br>
              <a:rPr lang="ru-RU" sz="4800" b="1" dirty="0">
                <a:solidFill>
                  <a:schemeClr val="accent5">
                    <a:lumMod val="75000"/>
                  </a:schemeClr>
                </a:solidFill>
                <a:latin typeface="Olietta script Lyrica" panose="02000700000000000000" pitchFamily="2" charset="0"/>
              </a:rPr>
            </a:br>
            <a:r>
              <a:rPr lang="ru-RU" sz="4800" b="1" dirty="0">
                <a:solidFill>
                  <a:schemeClr val="accent5">
                    <a:lumMod val="75000"/>
                  </a:schemeClr>
                </a:solidFill>
                <a:latin typeface="Olietta script Lyrica" panose="02000700000000000000" pitchFamily="2" charset="0"/>
              </a:rPr>
              <a:t>«</a:t>
            </a:r>
            <a:r>
              <a:rPr lang="ru-RU" sz="4000" b="1" dirty="0">
                <a:solidFill>
                  <a:schemeClr val="accent5">
                    <a:lumMod val="75000"/>
                  </a:schemeClr>
                </a:solidFill>
                <a:latin typeface="Olietta script Lyrica" panose="02000700000000000000" pitchFamily="2" charset="0"/>
              </a:rPr>
              <a:t>Стремясь познать тайну детской души, педагогического мастерства и науки Педагогики, буду видеть в каждом ребенке своего учителя и воспитателя»</a:t>
            </a:r>
            <a:br>
              <a:rPr lang="ru-RU" sz="4000" b="1" dirty="0">
                <a:solidFill>
                  <a:schemeClr val="accent5">
                    <a:lumMod val="75000"/>
                  </a:schemeClr>
                </a:solidFill>
                <a:latin typeface="Olietta script Lyrica" panose="02000700000000000000" pitchFamily="2" charset="0"/>
              </a:rPr>
            </a:br>
            <a:r>
              <a:rPr lang="ru-RU" sz="4800" b="1" dirty="0">
                <a:solidFill>
                  <a:schemeClr val="accent5">
                    <a:lumMod val="75000"/>
                  </a:schemeClr>
                </a:solidFill>
                <a:latin typeface="Olietta script Lyrica" panose="02000700000000000000" pitchFamily="2" charset="0"/>
              </a:rPr>
              <a:t>                       </a:t>
            </a: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Olietta script Lyrica" panose="02000700000000000000" pitchFamily="2" charset="0"/>
              </a:rPr>
              <a:t>Ш.А. Амонашвили</a:t>
            </a:r>
            <a:endParaRPr lang="ru-RU" sz="4800" b="1" dirty="0">
              <a:solidFill>
                <a:schemeClr val="accent5">
                  <a:lumMod val="75000"/>
                </a:schemeClr>
              </a:solidFill>
              <a:latin typeface="Olietta script Lyrica" panose="02000700000000000000" pitchFamily="2" charset="0"/>
            </a:endParaRP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="" xmlns:a16="http://schemas.microsoft.com/office/drawing/2014/main" id="{15F56B1A-CC22-453A-A459-A97007FE3FF9}"/>
              </a:ext>
            </a:extLst>
          </p:cNvPr>
          <p:cNvSpPr/>
          <p:nvPr/>
        </p:nvSpPr>
        <p:spPr>
          <a:xfrm>
            <a:off x="2757268" y="633047"/>
            <a:ext cx="45719" cy="457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/>
              <a:t>шлог</a:t>
            </a:r>
            <a:endParaRPr lang="ru-RU" dirty="0"/>
          </a:p>
        </p:txBody>
      </p:sp>
      <p:sp>
        <p:nvSpPr>
          <p:cNvPr id="3" name="Овал 2">
            <a:extLst>
              <a:ext uri="{FF2B5EF4-FFF2-40B4-BE49-F238E27FC236}">
                <a16:creationId xmlns="" xmlns:a16="http://schemas.microsoft.com/office/drawing/2014/main" id="{4A169367-BB6A-4DD0-9F9F-FC2AD78872E7}"/>
              </a:ext>
            </a:extLst>
          </p:cNvPr>
          <p:cNvSpPr/>
          <p:nvPr/>
        </p:nvSpPr>
        <p:spPr>
          <a:xfrm>
            <a:off x="1097280" y="1"/>
            <a:ext cx="10256520" cy="565521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28285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39788" y="225083"/>
            <a:ext cx="3932237" cy="1832317"/>
          </a:xfrm>
        </p:spPr>
        <p:txBody>
          <a:bodyPr>
            <a:noAutofit/>
          </a:bodyPr>
          <a:lstStyle/>
          <a:p>
            <a:pPr lvl="0" algn="ctr" fontAlgn="base">
              <a:lnSpc>
                <a:spcPct val="100000"/>
              </a:lnSpc>
              <a:spcAft>
                <a:spcPct val="0"/>
              </a:spcAft>
            </a:pPr>
            <a:r>
              <a:rPr lang="ru-RU" sz="1800" b="1" i="1" dirty="0">
                <a:solidFill>
                  <a:srgbClr val="4472C4">
                    <a:lumMod val="75000"/>
                  </a:srgbClr>
                </a:solidFill>
                <a:latin typeface="Monotype Corsiva" pitchFamily="66" charset="0"/>
                <a:cs typeface="Arial" charset="0"/>
              </a:rPr>
              <a:t/>
            </a:r>
            <a:br>
              <a:rPr lang="ru-RU" sz="1800" b="1" i="1" dirty="0">
                <a:solidFill>
                  <a:srgbClr val="4472C4">
                    <a:lumMod val="75000"/>
                  </a:srgbClr>
                </a:solidFill>
                <a:latin typeface="Monotype Corsiva" pitchFamily="66" charset="0"/>
                <a:cs typeface="Arial" charset="0"/>
              </a:rPr>
            </a:br>
            <a:r>
              <a:rPr lang="ru-RU" sz="1800" b="1" i="1" dirty="0">
                <a:solidFill>
                  <a:srgbClr val="4472C4">
                    <a:lumMod val="75000"/>
                  </a:srgbClr>
                </a:solidFill>
                <a:latin typeface="Monotype Corsiva" pitchFamily="66" charset="0"/>
                <a:cs typeface="Arial" charset="0"/>
              </a:rPr>
              <a:t/>
            </a:r>
            <a:br>
              <a:rPr lang="ru-RU" sz="1800" b="1" i="1" dirty="0">
                <a:solidFill>
                  <a:srgbClr val="4472C4">
                    <a:lumMod val="75000"/>
                  </a:srgbClr>
                </a:solidFill>
                <a:latin typeface="Monotype Corsiva" pitchFamily="66" charset="0"/>
                <a:cs typeface="Arial" charset="0"/>
              </a:rPr>
            </a:br>
            <a:r>
              <a:rPr lang="ru-RU" sz="1800" b="1" i="1" dirty="0">
                <a:solidFill>
                  <a:srgbClr val="4472C4">
                    <a:lumMod val="75000"/>
                  </a:srgbClr>
                </a:solidFill>
                <a:latin typeface="Monotype Corsiva" pitchFamily="66" charset="0"/>
                <a:cs typeface="Arial" charset="0"/>
              </a:rPr>
              <a:t/>
            </a:r>
            <a:br>
              <a:rPr lang="ru-RU" sz="1800" b="1" i="1" dirty="0">
                <a:solidFill>
                  <a:srgbClr val="4472C4">
                    <a:lumMod val="75000"/>
                  </a:srgbClr>
                </a:solidFill>
                <a:latin typeface="Monotype Corsiva" pitchFamily="66" charset="0"/>
                <a:cs typeface="Arial" charset="0"/>
              </a:rPr>
            </a:br>
            <a:r>
              <a:rPr lang="ru-RU" sz="3600" b="1" i="1" dirty="0" err="1">
                <a:solidFill>
                  <a:srgbClr val="4472C4">
                    <a:lumMod val="75000"/>
                  </a:srgbClr>
                </a:solidFill>
                <a:latin typeface="Olietta script Lyrica" panose="02000700000000000000" pitchFamily="2" charset="0"/>
                <a:cs typeface="Arial" charset="0"/>
              </a:rPr>
              <a:t>Матаговой</a:t>
            </a:r>
            <a:r>
              <a:rPr lang="ru-RU" sz="3600" b="1" i="1" dirty="0">
                <a:solidFill>
                  <a:srgbClr val="4472C4">
                    <a:lumMod val="75000"/>
                  </a:srgbClr>
                </a:solidFill>
                <a:latin typeface="Olietta script Lyrica" panose="02000700000000000000" pitchFamily="2" charset="0"/>
                <a:cs typeface="Arial" charset="0"/>
              </a:rPr>
              <a:t> Асет Сайд-</a:t>
            </a:r>
            <a:r>
              <a:rPr lang="ru-RU" sz="3600" b="1" i="1" dirty="0" err="1">
                <a:solidFill>
                  <a:srgbClr val="4472C4">
                    <a:lumMod val="75000"/>
                  </a:srgbClr>
                </a:solidFill>
                <a:latin typeface="Olietta script Lyrica" panose="02000700000000000000" pitchFamily="2" charset="0"/>
                <a:cs typeface="Arial" charset="0"/>
              </a:rPr>
              <a:t>Усмановны</a:t>
            </a:r>
            <a:r>
              <a:rPr lang="ru-RU" b="1" i="1" dirty="0">
                <a:solidFill>
                  <a:srgbClr val="4472C4">
                    <a:lumMod val="75000"/>
                  </a:srgbClr>
                </a:solidFill>
                <a:latin typeface="Monotype Corsiva" pitchFamily="66" charset="0"/>
                <a:cs typeface="Arial" charset="0"/>
              </a:rPr>
              <a:t/>
            </a:r>
            <a:br>
              <a:rPr lang="ru-RU" b="1" i="1" dirty="0">
                <a:solidFill>
                  <a:srgbClr val="4472C4">
                    <a:lumMod val="75000"/>
                  </a:srgbClr>
                </a:solidFill>
                <a:latin typeface="Monotype Corsiva" pitchFamily="66" charset="0"/>
                <a:cs typeface="Arial" charset="0"/>
              </a:rPr>
            </a:br>
            <a:endParaRPr lang="ru-RU" sz="2400" dirty="0"/>
          </a:p>
        </p:txBody>
      </p:sp>
      <p:pic>
        <p:nvPicPr>
          <p:cNvPr id="9" name="Рисунок 8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90" b="20390"/>
          <a:stretch>
            <a:fillRect/>
          </a:stretch>
        </p:blipFill>
        <p:spPr>
          <a:xfrm>
            <a:off x="5080958" y="457200"/>
            <a:ext cx="6754484" cy="59781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Текст 7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7500" lnSpcReduction="20000"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ru-RU" sz="3500" b="1" i="1" dirty="0">
                <a:solidFill>
                  <a:schemeClr val="accent5">
                    <a:lumMod val="75000"/>
                  </a:schemeClr>
                </a:solidFill>
                <a:latin typeface="Olietta script Lyrica" panose="02000700000000000000" pitchFamily="2" charset="0"/>
                <a:cs typeface="Times New Roman" pitchFamily="18" charset="0"/>
              </a:rPr>
              <a:t>Воспитатель старшей группы «Одуванчики» </a:t>
            </a:r>
          </a:p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ru-RU" sz="3900" b="1" i="1" dirty="0">
                <a:solidFill>
                  <a:schemeClr val="accent5">
                    <a:lumMod val="75000"/>
                  </a:schemeClr>
                </a:solidFill>
                <a:latin typeface="Olietta script Lyrica" panose="02000700000000000000" pitchFamily="2" charset="0"/>
                <a:cs typeface="Times New Roman" pitchFamily="18" charset="0"/>
              </a:rPr>
              <a:t>Педагогический стаж: 6 лет</a:t>
            </a:r>
          </a:p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ru-RU" sz="3500" b="1" i="1" dirty="0">
                <a:solidFill>
                  <a:schemeClr val="accent5">
                    <a:lumMod val="75000"/>
                  </a:schemeClr>
                </a:solidFill>
                <a:latin typeface="Olietta script Lyrica" panose="02000700000000000000" pitchFamily="2" charset="0"/>
                <a:cs typeface="Times New Roman" pitchFamily="18" charset="0"/>
              </a:rPr>
              <a:t>Образование: Грозненский педагогический колледж</a:t>
            </a:r>
          </a:p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ru-RU" sz="3500" b="1" i="1" dirty="0">
                <a:solidFill>
                  <a:schemeClr val="accent5">
                    <a:lumMod val="75000"/>
                  </a:schemeClr>
                </a:solidFill>
                <a:latin typeface="Olietta script Lyrica" panose="02000700000000000000" pitchFamily="2" charset="0"/>
                <a:cs typeface="Times New Roman" pitchFamily="18" charset="0"/>
              </a:rPr>
              <a:t> г. Грозный Чеченская Республика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706915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8474" y="0"/>
            <a:ext cx="12192000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ru-RU" sz="3200" b="1" i="1" dirty="0">
                <a:solidFill>
                  <a:schemeClr val="accent5">
                    <a:lumMod val="75000"/>
                  </a:schemeClr>
                </a:solidFill>
                <a:latin typeface="Olietta script Lyrica" panose="02000700000000000000" pitchFamily="2" charset="0"/>
                <a:cs typeface="Times New Roman" panose="02020603050405020304" pitchFamily="18" charset="0"/>
              </a:rPr>
              <a:t>Училась в МБОУ «СОШ №1 с. </a:t>
            </a:r>
            <a:r>
              <a:rPr lang="ru-RU" sz="3200" b="1" i="1" dirty="0" err="1">
                <a:solidFill>
                  <a:schemeClr val="accent5">
                    <a:lumMod val="75000"/>
                  </a:schemeClr>
                </a:solidFill>
                <a:latin typeface="Olietta script Lyrica" panose="02000700000000000000" pitchFamily="2" charset="0"/>
                <a:cs typeface="Times New Roman" panose="02020603050405020304" pitchFamily="18" charset="0"/>
              </a:rPr>
              <a:t>Вехний</a:t>
            </a:r>
            <a:r>
              <a:rPr lang="ru-RU" sz="3200" b="1" i="1" dirty="0">
                <a:solidFill>
                  <a:schemeClr val="accent5">
                    <a:lumMod val="75000"/>
                  </a:schemeClr>
                </a:solidFill>
                <a:latin typeface="Olietta script Lyrica" panose="02000700000000000000" pitchFamily="2" charset="0"/>
                <a:cs typeface="Times New Roman" panose="02020603050405020304" pitchFamily="18" charset="0"/>
              </a:rPr>
              <a:t> - Наур»</a:t>
            </a:r>
            <a:br>
              <a:rPr lang="ru-RU" sz="3200" b="1" i="1" dirty="0">
                <a:solidFill>
                  <a:schemeClr val="accent5">
                    <a:lumMod val="75000"/>
                  </a:schemeClr>
                </a:solidFill>
                <a:latin typeface="Olietta script Lyrica" panose="02000700000000000000" pitchFamily="2" charset="0"/>
                <a:cs typeface="Times New Roman" panose="02020603050405020304" pitchFamily="18" charset="0"/>
              </a:rPr>
            </a:br>
            <a:endParaRPr lang="ru-RU" sz="5400" dirty="0">
              <a:solidFill>
                <a:schemeClr val="accent5">
                  <a:lumMod val="75000"/>
                </a:schemeClr>
              </a:solidFill>
              <a:latin typeface="Olietta script Lyrica" panose="02000700000000000000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940278"/>
            <a:ext cx="9144000" cy="591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1151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33245" y="365125"/>
            <a:ext cx="10515600" cy="1325563"/>
          </a:xfrm>
        </p:spPr>
        <p:txBody>
          <a:bodyPr>
            <a:noAutofit/>
          </a:bodyPr>
          <a:lstStyle/>
          <a:p>
            <a:pPr lvl="0" algn="ctr" fontAlgn="base">
              <a:lnSpc>
                <a:spcPct val="100000"/>
              </a:lnSpc>
              <a:spcAft>
                <a:spcPct val="0"/>
              </a:spcAft>
            </a:pPr>
            <a:r>
              <a:rPr lang="ru-RU" sz="1800" b="1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1800" b="1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1800" b="1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1800" b="1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Olietta script Lyrica" panose="02000700000000000000" pitchFamily="2" charset="0"/>
                <a:cs typeface="Arial" pitchFamily="34" charset="0"/>
              </a:rPr>
              <a:t>Рядом со мной дети, дети разные: дерзкие, неугомонные, застенчивые и робкие, «молчуны» и «болтушки». Что я могу им дать? Прежде всего – любовь! И я люблю их такими, какие они есть.</a:t>
            </a:r>
            <a:b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Olietta script Lyrica" panose="02000700000000000000" pitchFamily="2" charset="0"/>
                <a:cs typeface="Arial" pitchFamily="34" charset="0"/>
              </a:rPr>
            </a:br>
            <a:endParaRPr lang="ru-RU" sz="4800" dirty="0">
              <a:solidFill>
                <a:schemeClr val="accent5">
                  <a:lumMod val="75000"/>
                </a:schemeClr>
              </a:solidFill>
              <a:latin typeface="Olietta script Lyrica" panose="02000700000000000000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54" y="1323026"/>
            <a:ext cx="4485736" cy="37611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821" y="1690688"/>
            <a:ext cx="5362755" cy="46496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Овал 1">
            <a:extLst>
              <a:ext uri="{FF2B5EF4-FFF2-40B4-BE49-F238E27FC236}">
                <a16:creationId xmlns="" xmlns:a16="http://schemas.microsoft.com/office/drawing/2014/main" id="{0D733347-A615-43C1-B16A-0B20A1EF19B6}"/>
              </a:ext>
            </a:extLst>
          </p:cNvPr>
          <p:cNvSpPr/>
          <p:nvPr/>
        </p:nvSpPr>
        <p:spPr>
          <a:xfrm>
            <a:off x="1111348" y="517674"/>
            <a:ext cx="182880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84097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200210" y="268960"/>
            <a:ext cx="7632940" cy="1325563"/>
          </a:xfrm>
        </p:spPr>
        <p:txBody>
          <a:bodyPr>
            <a:normAutofit fontScale="90000"/>
          </a:bodyPr>
          <a:lstStyle/>
          <a:p>
            <a:pPr lvl="0" algn="ctr" fontAlgn="base">
              <a:lnSpc>
                <a:spcPct val="100000"/>
              </a:lnSpc>
              <a:spcAft>
                <a:spcPct val="0"/>
              </a:spcAft>
            </a:pPr>
            <a:r>
              <a:rPr lang="ru-RU" b="1" i="1" dirty="0">
                <a:solidFill>
                  <a:schemeClr val="accent5">
                    <a:lumMod val="75000"/>
                  </a:schemeClr>
                </a:solidFill>
                <a:latin typeface="Olietta script Lyrica" panose="02000700000000000000" pitchFamily="2" charset="0"/>
                <a:cs typeface="Arial" charset="0"/>
              </a:rPr>
              <a:t>Результаты педагогической деятельности</a:t>
            </a:r>
            <a:r>
              <a:rPr lang="ru-RU" sz="3200" b="1" i="1" dirty="0">
                <a:solidFill>
                  <a:schemeClr val="accent5">
                    <a:lumMod val="75000"/>
                  </a:schemeClr>
                </a:solidFill>
                <a:latin typeface="Monotype Corsiva" pitchFamily="66" charset="0"/>
                <a:cs typeface="Arial" charset="0"/>
              </a:rPr>
              <a:t/>
            </a:r>
            <a:br>
              <a:rPr lang="ru-RU" sz="3200" b="1" i="1" dirty="0">
                <a:solidFill>
                  <a:schemeClr val="accent5">
                    <a:lumMod val="75000"/>
                  </a:schemeClr>
                </a:solidFill>
                <a:latin typeface="Monotype Corsiva" pitchFamily="66" charset="0"/>
                <a:cs typeface="Arial" charset="0"/>
              </a:rPr>
            </a:b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91" y="1151671"/>
            <a:ext cx="4678020" cy="54864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321" y="1099119"/>
            <a:ext cx="4693961" cy="559150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7307610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420" y="963823"/>
            <a:ext cx="5896518" cy="482216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19178" y="879618"/>
            <a:ext cx="5960853" cy="499057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2948141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517"/>
            <a:ext cx="12192000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algn="ctr" fontAlgn="base">
              <a:lnSpc>
                <a:spcPct val="100000"/>
              </a:lnSpc>
              <a:spcAft>
                <a:spcPct val="0"/>
              </a:spcAft>
            </a:pPr>
            <a:r>
              <a:rPr lang="ru-RU" sz="3200" b="1" i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Arial" charset="0"/>
              </a:rPr>
              <a:t/>
            </a:r>
            <a:br>
              <a:rPr lang="ru-RU" sz="3200" b="1" i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Arial" charset="0"/>
              </a:rPr>
            </a:br>
            <a:r>
              <a:rPr lang="ru-RU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Arial" charset="0"/>
              </a:rPr>
              <a:t/>
            </a:r>
            <a:br>
              <a:rPr lang="ru-RU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Arial" charset="0"/>
              </a:rPr>
            </a:b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" name="Текст 1">
            <a:extLst>
              <a:ext uri="{FF2B5EF4-FFF2-40B4-BE49-F238E27FC236}">
                <a16:creationId xmlns="" xmlns:a16="http://schemas.microsoft.com/office/drawing/2014/main" id="{6584C96A-9719-4B0F-8F84-C91127EABC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98475"/>
            <a:ext cx="10515600" cy="1223888"/>
          </a:xfrm>
        </p:spPr>
        <p:txBody>
          <a:bodyPr>
            <a:normAutofit/>
          </a:bodyPr>
          <a:lstStyle/>
          <a:p>
            <a:pPr algn="ctr"/>
            <a:r>
              <a:rPr lang="ru-RU" sz="6000" dirty="0">
                <a:solidFill>
                  <a:schemeClr val="accent5"/>
                </a:solidFill>
                <a:latin typeface="Olietta script Lyrica" panose="02000700000000000000" pitchFamily="2" charset="0"/>
              </a:rPr>
              <a:t>Дипломы об образовании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F3F8D689-BD4B-456C-9429-B9FB986DD4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04287" y="-956592"/>
            <a:ext cx="4789536" cy="10122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2074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906"/>
            <a:ext cx="12192000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21939"/>
          </a:xfrm>
        </p:spPr>
        <p:txBody>
          <a:bodyPr/>
          <a:lstStyle/>
          <a:p>
            <a:pPr lvl="0" fontAlgn="base">
              <a:lnSpc>
                <a:spcPct val="100000"/>
              </a:lnSpc>
              <a:spcAft>
                <a:spcPct val="0"/>
              </a:spcAft>
            </a:pPr>
            <a:r>
              <a:rPr lang="ru-RU" sz="2400" b="1" i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Arial" charset="0"/>
              </a:rPr>
              <a:t/>
            </a:r>
            <a:br>
              <a:rPr lang="ru-RU" sz="2400" b="1" i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Arial" charset="0"/>
              </a:rPr>
            </a:b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3EEB95E3-A0D9-4271-892E-DDBD74947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5"/>
            <a:ext cx="6858001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4515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77</Words>
  <Application>Microsoft Office PowerPoint</Application>
  <PresentationFormat>Произвольный</PresentationFormat>
  <Paragraphs>33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Портфолио  воспитателя  Матаговой А.С.</vt:lpstr>
      <vt:lpstr>     Муниципальное бюджетное дошкольное образовательное учреждение «Детский сад №2 «Седарчий» с.п.Надтеречненское Надтеречного муниципального района» </vt:lpstr>
      <vt:lpstr>   Матаговой Асет Сайд-Усмановны </vt:lpstr>
      <vt:lpstr>Училась в МБОУ «СОШ №1 с. Вехний - Наур» </vt:lpstr>
      <vt:lpstr>  Рядом со мной дети, дети разные: дерзкие, неугомонные, застенчивые и робкие, «молчуны» и «болтушки». Что я могу им дать? Прежде всего – любовь! И я люблю их такими, какие они есть. </vt:lpstr>
      <vt:lpstr>Результаты педагогической деятельности </vt:lpstr>
      <vt:lpstr>Презентация PowerPoint</vt:lpstr>
      <vt:lpstr>  </vt:lpstr>
      <vt:lpstr> </vt:lpstr>
      <vt:lpstr> </vt:lpstr>
      <vt:lpstr>Презентация PowerPoint</vt:lpstr>
      <vt:lpstr>Нормативно-правовое обеспечение  1. Федеральный закон «Об основных  гарантиях прав ребенка РФ» от  24.07.1998г.  №124-ФЗ  2. Закон РФ «Об образовании» от 29.12.2012г.   № 273-ФЗ  3.  «Конвенция о правах  ребенка»  от 15.09.1990г.  4.  «Декларация прав ребенка» от 20.11.1959г.  5. Постановление «Об утверждении СанПин  2.4.1.3049-13 «Санитарно-эпидемиологические требования к устройству, содержанию и организации режима работы дошкольных образовательных организаций» от 15.05.2013г №26  6. Федеральный  государственный образовательный стандарт от 17.10.2013г. №1155</vt:lpstr>
      <vt:lpstr>     Работа с родителями Воспитывает ребенка все: люди, вещи, явления, но прежде всего и дольше всего - люди. Из них на первом месте – родители и педагоги.  </vt:lpstr>
      <vt:lpstr> На занятиях  </vt:lpstr>
      <vt:lpstr>Презентация PowerPoint</vt:lpstr>
      <vt:lpstr>Презентация PowerPoint</vt:lpstr>
      <vt:lpstr>Наши будни </vt:lpstr>
      <vt:lpstr> </vt:lpstr>
      <vt:lpstr> </vt:lpstr>
      <vt:lpstr> </vt:lpstr>
      <vt:lpstr> </vt:lpstr>
      <vt:lpstr> </vt:lpstr>
      <vt:lpstr>Наши праздники </vt:lpstr>
      <vt:lpstr>Презентация PowerPoint</vt:lpstr>
      <vt:lpstr>Мой дружный коллектив! </vt:lpstr>
      <vt:lpstr> «Стремясь познать тайну детской души, педагогического мастерства и науки Педагогики, буду видеть в каждом ребенке своего учителя и воспитателя»                        Ш.А. Амонашвили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29</cp:revision>
  <dcterms:created xsi:type="dcterms:W3CDTF">2022-02-07T12:19:10Z</dcterms:created>
  <dcterms:modified xsi:type="dcterms:W3CDTF">2022-02-14T06:47:13Z</dcterms:modified>
</cp:coreProperties>
</file>