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90" r:id="rId22"/>
    <p:sldId id="291" r:id="rId23"/>
    <p:sldId id="292" r:id="rId24"/>
    <p:sldId id="296" r:id="rId25"/>
    <p:sldId id="293" r:id="rId26"/>
    <p:sldId id="294" r:id="rId27"/>
    <p:sldId id="295" r:id="rId28"/>
    <p:sldId id="269" r:id="rId29"/>
    <p:sldId id="270" r:id="rId30"/>
    <p:sldId id="271" r:id="rId31"/>
    <p:sldId id="288" r:id="rId32"/>
    <p:sldId id="272" r:id="rId33"/>
    <p:sldId id="27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245" autoAdjust="0"/>
  </p:normalViewPr>
  <p:slideViewPr>
    <p:cSldViewPr snapToGrid="0">
      <p:cViewPr>
        <p:scale>
          <a:sx n="84" d="100"/>
          <a:sy n="84" d="100"/>
        </p:scale>
        <p:origin x="-744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E6141-9527-4279-A815-E51F015F439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B4D10-2B6D-450A-AE1C-FC56F4B66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7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4D10-2B6D-450A-AE1C-FC56F4B665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4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9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0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3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1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4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6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8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8BEE-F2B1-4D28-915B-0FAF3FE1946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74715-AD74-4871-B01C-1B08200E4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8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5824660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88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Khmer UI" panose="020B0502040204020203" pitchFamily="34" charset="0"/>
              </a:rPr>
              <a:t>Портфолио </a:t>
            </a:r>
            <a:br>
              <a:rPr lang="ru-RU" sz="88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Khmer UI" panose="020B0502040204020203" pitchFamily="34" charset="0"/>
              </a:rPr>
            </a:b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Khmer UI" panose="020B0502040204020203" pitchFamily="34" charset="0"/>
              </a:rPr>
              <a:t>воспитателя </a:t>
            </a:r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Khmer UI" panose="020B0502040204020203" pitchFamily="34" charset="0"/>
              </a:rPr>
              <a:t/>
            </a:r>
            <a:b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Khmer UI" panose="020B0502040204020203" pitchFamily="34" charset="0"/>
              </a:rPr>
            </a:br>
            <a:r>
              <a:rPr lang="ru-RU" sz="8000" b="1" dirty="0" err="1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Khmer UI" panose="020B0502040204020203" pitchFamily="34" charset="0"/>
              </a:rPr>
              <a:t>Хусиевой</a:t>
            </a:r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Khmer UI" panose="020B0502040204020203" pitchFamily="34" charset="0"/>
              </a:rPr>
              <a:t> А.А.</a:t>
            </a:r>
            <a:endParaRPr lang="ru-RU" sz="25800" b="1" dirty="0">
              <a:solidFill>
                <a:schemeClr val="accent5">
                  <a:lumMod val="75000"/>
                </a:schemeClr>
              </a:solidFill>
              <a:latin typeface="Olietta script Lyrica" panose="02000700000000000000" pitchFamily="2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9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90" y="1"/>
            <a:ext cx="3932236" cy="3754973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Работа с родителями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Воспитывает ребенка все: люди, вещи, явления,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но прежде всего и дольше всего - люди.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Из них на первом месте – родители и педагоги.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endParaRPr lang="ru-RU" dirty="0">
              <a:latin typeface="Olietta script Lyrica" panose="02000700000000000000" pitchFamily="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13" y="298542"/>
            <a:ext cx="3224784" cy="345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90" y="3429000"/>
            <a:ext cx="3932236" cy="3239086"/>
          </a:xfrm>
        </p:spPr>
        <p:txBody>
          <a:bodyPr>
            <a:normAutofit fontScale="92500" lnSpcReduction="10000"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А также: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Привлечение родителей к проведению праздников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Общие родительские собрания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Консультации, беседы,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Индивидуальный подход к каждому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-    Активных родителей награждаем грамотами</a:t>
            </a:r>
          </a:p>
          <a:p>
            <a:pPr marL="28575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40" y="457199"/>
            <a:ext cx="3268146" cy="2674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7" y="3907767"/>
            <a:ext cx="4626231" cy="2596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52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69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2" y="154877"/>
            <a:ext cx="10515600" cy="1535812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На занятиях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endParaRPr lang="ru-RU" sz="2400" dirty="0"/>
          </a:p>
        </p:txBody>
      </p:sp>
      <p:pic>
        <p:nvPicPr>
          <p:cNvPr id="4098" name="Picture 2" descr="C:\Users\Admin\Desktop\IMG-20230208-WA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25689"/>
            <a:ext cx="9345789" cy="53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4" y="-91456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97" y="42900"/>
            <a:ext cx="4219342" cy="31645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1" y="3544625"/>
            <a:ext cx="4219340" cy="31645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53" y="91456"/>
            <a:ext cx="4154599" cy="311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Admin\Desktop\IMG-20230208-WA01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64" y="3468511"/>
            <a:ext cx="5904088" cy="32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IMG-20230208-WA01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3" y="349955"/>
            <a:ext cx="1080346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-20230208-WA01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7" y="270934"/>
            <a:ext cx="10441871" cy="60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IMG-20230208-WA0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5" y="270933"/>
            <a:ext cx="6287911" cy="601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IMG-20230208-WA012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6" y="372534"/>
            <a:ext cx="4933244" cy="57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6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8" y="270933"/>
            <a:ext cx="10826044" cy="617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1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фоткт э\IMG-20230208-WA01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338666"/>
            <a:ext cx="4763912" cy="52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фоткт э\IMG-20230208-WA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89" y="327378"/>
            <a:ext cx="5757331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26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фоткт э\IMG-20230208-WA0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9" y="248357"/>
            <a:ext cx="10724443" cy="61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4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776" y="252236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фоткт э\IMG-20230208-WA01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5" y="240945"/>
            <a:ext cx="5429956" cy="57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75" y="237065"/>
            <a:ext cx="5915377" cy="570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5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992702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Муниципальное бюджетное дошкольное образовательное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учреждение «Детский сад №2 «</a:t>
            </a:r>
            <a:r>
              <a:rPr lang="ru-RU" sz="2700" b="1" dirty="0" err="1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Седарчий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» </a:t>
            </a:r>
            <a:r>
              <a:rPr lang="ru-RU" sz="2700" b="1" dirty="0" err="1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с.п.Надтеречненское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r>
              <a:rPr lang="ru-RU" sz="2700" b="1" dirty="0" err="1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Надтеречного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 муниципального района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»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Olietta script Lyrica" panose="02000700000000000000" pitchFamily="2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524000" y="5374257"/>
            <a:ext cx="9144000" cy="1276709"/>
          </a:xfrm>
        </p:spPr>
        <p:txBody>
          <a:bodyPr/>
          <a:lstStyle/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40"/>
            <a:ext cx="12192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490" y="387703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92D050"/>
                </a:solidFill>
              </a:rPr>
              <a:t>«Экологическое воспитание </a:t>
            </a:r>
            <a:r>
              <a:rPr lang="ru-RU" b="1" i="1" dirty="0" smtClean="0">
                <a:solidFill>
                  <a:srgbClr val="92D050"/>
                </a:solidFill>
              </a:rPr>
              <a:t>детей в детском саду»</a:t>
            </a:r>
            <a:endParaRPr lang="ru-RU" b="1" i="1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Admin\Desktop\IMG-20230208-WA02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4" y="1780471"/>
            <a:ext cx="42333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IMG-20230208-WA0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0" y="1738488"/>
            <a:ext cx="4775204" cy="43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7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Admin\Desktop\IMG-20230208-WA0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6" y="338665"/>
            <a:ext cx="10713155" cy="60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2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068" y="286102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IMG-20230208-WA02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5" y="283105"/>
            <a:ext cx="4854221" cy="57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IMG-20230208-WA0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86" y="237067"/>
            <a:ext cx="5770387" cy="58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7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7" y="338667"/>
            <a:ext cx="10871200" cy="558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240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0" y="158044"/>
            <a:ext cx="5486400" cy="607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45" y="212548"/>
            <a:ext cx="5463822" cy="60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0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467" y="327379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IMG-20230208-WA02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7" y="349956"/>
            <a:ext cx="5249331" cy="52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2" y="361244"/>
            <a:ext cx="5317067" cy="51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822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338668"/>
            <a:ext cx="10690578" cy="585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05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45179"/>
            <a:ext cx="4999886" cy="50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Admin\Desktop\IMG-20230208-WA0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3" y="101600"/>
            <a:ext cx="5886627" cy="52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75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Наши будни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6" y="878308"/>
            <a:ext cx="3140014" cy="2355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56" y="1156734"/>
            <a:ext cx="3029689" cy="2272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3" y="3773262"/>
            <a:ext cx="3393058" cy="2544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39" y="878307"/>
            <a:ext cx="3107301" cy="2330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96" y="3944895"/>
            <a:ext cx="3029689" cy="2272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21" y="3873261"/>
            <a:ext cx="3026764" cy="2272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34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2324" y="163097"/>
            <a:ext cx="10515600" cy="1325563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Наши праздники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366">
            <a:off x="4412413" y="1224725"/>
            <a:ext cx="3315420" cy="2486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211">
            <a:off x="700181" y="4413534"/>
            <a:ext cx="2787710" cy="2090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815">
            <a:off x="4465077" y="4336480"/>
            <a:ext cx="2794958" cy="2096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449">
            <a:off x="8184092" y="1173168"/>
            <a:ext cx="3185828" cy="2389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193">
            <a:off x="692989" y="1224726"/>
            <a:ext cx="3315420" cy="2486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646">
            <a:off x="9132669" y="4168894"/>
            <a:ext cx="1589966" cy="2388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89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90" y="225084"/>
            <a:ext cx="3932236" cy="1832317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3600" b="1" i="1" dirty="0" err="1" smtClean="0">
                <a:solidFill>
                  <a:srgbClr val="4472C4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  <a:t>Хусиевой</a:t>
            </a:r>
            <a:r>
              <a:rPr lang="ru-RU" sz="3600" b="1" i="1" dirty="0" smtClean="0">
                <a:solidFill>
                  <a:srgbClr val="4472C4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3600" b="1" i="1" dirty="0" err="1" smtClean="0">
                <a:solidFill>
                  <a:srgbClr val="4472C4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  <a:t>Айшат</a:t>
            </a:r>
            <a:r>
              <a:rPr lang="ru-RU" sz="3600" b="1" i="1" dirty="0" smtClean="0">
                <a:solidFill>
                  <a:srgbClr val="4472C4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3600" b="1" i="1" dirty="0" err="1" smtClean="0">
                <a:solidFill>
                  <a:srgbClr val="4472C4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  <a:t>Асламбековны</a:t>
            </a:r>
            <a:r>
              <a:rPr lang="ru-RU" sz="3600" b="1" i="1" dirty="0">
                <a:solidFill>
                  <a:srgbClr val="4472C4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3600" b="1" i="1" dirty="0">
                <a:solidFill>
                  <a:srgbClr val="4472C4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</a:b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500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Воспитатель </a:t>
            </a:r>
            <a:r>
              <a:rPr lang="ru-RU" sz="3500" b="1" i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средней </a:t>
            </a:r>
            <a:r>
              <a:rPr lang="ru-RU" sz="3500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группы </a:t>
            </a:r>
            <a:r>
              <a:rPr lang="ru-RU" sz="3500" b="1" i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«Колокольчики» </a:t>
            </a:r>
            <a:endParaRPr lang="ru-RU" sz="3500" b="1" i="1" dirty="0">
              <a:solidFill>
                <a:schemeClr val="accent5">
                  <a:lumMod val="75000"/>
                </a:schemeClr>
              </a:solidFill>
              <a:latin typeface="Olietta script Lyrica" panose="02000700000000000000" pitchFamily="2" charset="0"/>
              <a:cs typeface="Times New Roman" pitchFamily="18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900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Педагогический стаж: </a:t>
            </a:r>
            <a:r>
              <a:rPr lang="ru-RU" sz="3900" b="1" i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19 лет</a:t>
            </a:r>
            <a:endParaRPr lang="ru-RU" sz="3900" b="1" i="1" dirty="0">
              <a:solidFill>
                <a:schemeClr val="accent5">
                  <a:lumMod val="75000"/>
                </a:schemeClr>
              </a:solidFill>
              <a:latin typeface="Olietta script Lyrica" panose="02000700000000000000" pitchFamily="2" charset="0"/>
              <a:cs typeface="Times New Roman" pitchFamily="18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500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Образование: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500" b="1" i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Высшее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500" b="1" i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«Чеченский государственный педагогический университет»</a:t>
            </a:r>
            <a:endParaRPr lang="ru-RU" sz="3500" b="1" i="1" dirty="0">
              <a:solidFill>
                <a:schemeClr val="accent5">
                  <a:lumMod val="75000"/>
                </a:schemeClr>
              </a:solidFill>
              <a:latin typeface="Olietta script Lyrica" panose="02000700000000000000" pitchFamily="2" charset="0"/>
              <a:cs typeface="Times New Roman" pitchFamily="18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500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 г. Грозный Чеченская </a:t>
            </a:r>
            <a:r>
              <a:rPr lang="ru-RU" sz="3500" b="1" i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itchFamily="18" charset="0"/>
              </a:rPr>
              <a:t>Республика</a:t>
            </a:r>
            <a:endParaRPr lang="ru-RU" sz="3500" b="1" i="1" dirty="0">
              <a:solidFill>
                <a:schemeClr val="accent5">
                  <a:lumMod val="75000"/>
                </a:schemeClr>
              </a:solidFill>
              <a:latin typeface="Olietta script Lyrica" panose="02000700000000000000" pitchFamily="2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Admin\Desktop\IMG-20230209-WA01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3" b="288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7" y="-67769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4" y="301250"/>
            <a:ext cx="3100096" cy="2325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8" y="3013906"/>
            <a:ext cx="4547636" cy="3410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38" y="283120"/>
            <a:ext cx="3413186" cy="2379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65" y="263478"/>
            <a:ext cx="2950416" cy="2466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8" y="2991769"/>
            <a:ext cx="4071630" cy="3281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5335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82221"/>
            <a:ext cx="11099270" cy="620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85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</a:rPr>
              <a:t>Мой дружный коллектив!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chemeClr val="accent5">
                  <a:lumMod val="75000"/>
                </a:schemeClr>
              </a:solidFill>
              <a:latin typeface="Olietta script Lyrica" panose="02000700000000000000" pitchFamily="2" charset="0"/>
            </a:endParaRPr>
          </a:p>
        </p:txBody>
      </p:sp>
      <p:pic>
        <p:nvPicPr>
          <p:cNvPr id="9218" name="Picture 2" descr="C:\Users\Admin\Desktop\IMG-20230210-WA0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1" y="835379"/>
            <a:ext cx="10080978" cy="559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4924327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</a:rPr>
              <a:t/>
            </a:r>
            <a:b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</a:rPr>
            </a:b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</a:rPr>
              <a:t>«Стремясь познать тайну детской души, педагогического мастерства и науки Педагогики, буду видеть в каждом ребенке своего учителя и воспитателя»</a:t>
            </a:r>
            <a:b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</a:rPr>
            </a:b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</a:rPr>
              <a:t>                      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</a:rPr>
              <a:t>Ш.А. Амонашвили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Olietta script Lyrica" panose="02000700000000000000" pitchFamily="2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15F56B1A-CC22-453A-A459-A97007FE3FF9}"/>
              </a:ext>
            </a:extLst>
          </p:cNvPr>
          <p:cNvSpPr/>
          <p:nvPr/>
        </p:nvSpPr>
        <p:spPr>
          <a:xfrm>
            <a:off x="2757270" y="63304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шлог</a:t>
            </a:r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4A169367-BB6A-4DD0-9F9F-FC2AD78872E7}"/>
              </a:ext>
            </a:extLst>
          </p:cNvPr>
          <p:cNvSpPr/>
          <p:nvPr/>
        </p:nvSpPr>
        <p:spPr>
          <a:xfrm>
            <a:off x="1097281" y="1"/>
            <a:ext cx="10256521" cy="5655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75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anose="02020603050405020304" pitchFamily="18" charset="0"/>
              </a:rPr>
              <a:t>Училась в МБОУ «СОШ №1 с. </a:t>
            </a:r>
            <a:r>
              <a:rPr lang="ru-RU" sz="3200" b="1" i="1" dirty="0" err="1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anose="02020603050405020304" pitchFamily="18" charset="0"/>
              </a:rPr>
              <a:t>Надтеречное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anose="02020603050405020304" pitchFamily="18" charset="0"/>
              </a:rPr>
              <a:t>»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5">
                  <a:lumMod val="75000"/>
                </a:schemeClr>
              </a:solidFill>
              <a:latin typeface="Olietta script Lyrica" panose="02000700000000000000" pitchFamily="2" charset="0"/>
            </a:endParaRPr>
          </a:p>
        </p:txBody>
      </p:sp>
      <p:pic>
        <p:nvPicPr>
          <p:cNvPr id="1026" name="Picture 2" descr="C:\Users\Admin\Desktop\IMG-20230209-WA0101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5" y="856545"/>
            <a:ext cx="10047113" cy="51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3245" y="365125"/>
            <a:ext cx="10515600" cy="1325563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pitchFamily="34" charset="0"/>
              </a:rPr>
              <a:t>Рядом со мной дети, дети разные: дерзкие, неугомонные, застенчивые и робкие, «молчуны» и «болтушки». Что я могу им дать? Прежде всего – любовь! И я люблю их такими, какие они есть.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pitchFamily="34" charset="0"/>
              </a:rPr>
            </a:br>
            <a:endParaRPr lang="ru-RU" sz="4800" dirty="0">
              <a:solidFill>
                <a:schemeClr val="accent5">
                  <a:lumMod val="75000"/>
                </a:schemeClr>
              </a:solidFill>
              <a:latin typeface="Olietta script Lyrica" panose="02000700000000000000" pitchFamily="2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0D733347-A615-43C1-B16A-0B20A1EF19B6}"/>
              </a:ext>
            </a:extLst>
          </p:cNvPr>
          <p:cNvSpPr/>
          <p:nvPr/>
        </p:nvSpPr>
        <p:spPr>
          <a:xfrm>
            <a:off x="1111348" y="517674"/>
            <a:ext cx="18288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Admin\Desktop\IMG-20230208-WA0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34" y="1741713"/>
            <a:ext cx="10276281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2" y="1365956"/>
            <a:ext cx="10001956" cy="509693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0211" y="268960"/>
            <a:ext cx="7632940" cy="1325563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Olietta script Lyrica" panose="02000700000000000000" pitchFamily="2" charset="0"/>
                <a:cs typeface="Arial" charset="0"/>
              </a:rPr>
              <a:t>Результаты педагогической деятельности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Рисунок 14" descr="C:\Users\Admin\Desktop\20230210_1344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2" y="1365956"/>
            <a:ext cx="4289777" cy="520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Documents and Settings\Admin\Local Settings\Temp\Rar$DI32.464\IMG-20230210-WA006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89" y="1365955"/>
            <a:ext cx="4662311" cy="5204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7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" y="0"/>
            <a:ext cx="12192000" cy="7021987"/>
          </a:xfrm>
          <a:prstGeom prst="rect">
            <a:avLst/>
          </a:prstGeom>
        </p:spPr>
      </p:pic>
      <p:pic>
        <p:nvPicPr>
          <p:cNvPr id="7" name="Рисунок 6" descr="C:\Documents and Settings\Admin\Local Settings\Temp\Rar$DI05.464\IMG-20230210-WA006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7" y="530578"/>
            <a:ext cx="5362222" cy="611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Admin\Local Settings\Temp\Rar$DI99.464\IMG-20230210-WA005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54" y="530578"/>
            <a:ext cx="5441245" cy="6118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8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21355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3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6584C96A-9719-4B0F-8F84-C91127EAB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98476"/>
            <a:ext cx="10515600" cy="122388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8000" dirty="0">
                <a:solidFill>
                  <a:schemeClr val="accent5"/>
                </a:solidFill>
                <a:latin typeface="Olietta script Lyrica" panose="02000700000000000000" pitchFamily="2" charset="0"/>
              </a:rPr>
              <a:t>Дипломы об образовании</a:t>
            </a:r>
          </a:p>
        </p:txBody>
      </p:sp>
      <p:pic>
        <p:nvPicPr>
          <p:cNvPr id="2050" name="Picture 2" descr="C:\Users\Admin\Desktop\IMG-20230209-WA0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7" y="854328"/>
            <a:ext cx="10461172" cy="56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589D104-23B4-4523-A7EC-B9AD6491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603567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Нормативно-правовое обеспечение</a:t>
            </a:r>
            <a:br>
              <a:rPr lang="ru-RU" sz="36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36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36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1. Федеральный закон «Об основных  гарантиях прав ребенка РФ» от  24.07.1998г.  №124-ФЗ</a:t>
            </a:r>
            <a:b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12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12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2. Закон РФ «Об образовании» от 29.12.2012г.   № 273-ФЗ</a:t>
            </a:r>
            <a:b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14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14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3.  «Конвенция о правах  ребенка»  от 15.09.1990г.</a:t>
            </a:r>
            <a:b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12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12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4.  «Декларация прав ребенка» от 20.11.1959г.</a:t>
            </a:r>
            <a:b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12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12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5. Постановление «Об утверждении </a:t>
            </a:r>
            <a:r>
              <a:rPr lang="ru-RU" sz="2800" b="1" i="1" dirty="0" err="1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СанПин</a:t>
            </a:r>
            <a: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 </a:t>
            </a:r>
            <a:r>
              <a:rPr lang="ru-RU" sz="2800" b="1" i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2.4.3648-20</a:t>
            </a:r>
            <a:br>
              <a:rPr lang="ru-RU" sz="2800" b="1" i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2800" b="1" i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«Санитарно-эпидемиологические </a:t>
            </a:r>
            <a: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требования к устройству, содержанию и организации режима работы дошкольных образовательных организаций» от </a:t>
            </a:r>
            <a:r>
              <a:rPr lang="ru-RU" sz="2800" b="1" i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28.09.2020г.</a:t>
            </a:r>
            <a: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12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/>
            </a:r>
            <a:br>
              <a:rPr lang="ru-RU" sz="12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</a:br>
            <a:r>
              <a:rPr lang="ru-RU" sz="28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etta script Lyrica" panose="02000700000000000000" pitchFamily="2" charset="0"/>
                <a:cs typeface="Arial" charset="0"/>
              </a:rPr>
              <a:t>6. Федеральный  государственный образовательный стандарт от 17.10.2013г. №1155</a:t>
            </a:r>
            <a:endParaRPr lang="ru-RU" sz="4800" dirty="0">
              <a:latin typeface="Olietta script Lyrica" panose="02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91</Words>
  <Application>Microsoft Office PowerPoint</Application>
  <PresentationFormat>Произвольный</PresentationFormat>
  <Paragraphs>30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Портфолио  воспитателя  Хусиевой А.А.</vt:lpstr>
      <vt:lpstr>     Муниципальное бюджетное дошкольное образовательное учреждение «Детский сад №2 «Седарчий» с.п.Надтеречненское Надтеречного муниципального района» </vt:lpstr>
      <vt:lpstr>Хусиевой Айшат Асламбековны </vt:lpstr>
      <vt:lpstr>Училась в МБОУ «СОШ №1 с. Надтеречное» </vt:lpstr>
      <vt:lpstr>  Рядом со мной дети, дети разные: дерзкие, неугомонные, застенчивые и робкие, «молчуны» и «болтушки». Что я могу им дать? Прежде всего – любовь! И я люблю их такими, какие они есть. </vt:lpstr>
      <vt:lpstr>Результаты педагогической деятельности </vt:lpstr>
      <vt:lpstr>Презентация PowerPoint</vt:lpstr>
      <vt:lpstr>  </vt:lpstr>
      <vt:lpstr>Нормативно-правовое обеспечение  1. Федеральный закон «Об основных  гарантиях прав ребенка РФ» от  24.07.1998г.  №124-ФЗ  2. Закон РФ «Об образовании» от 29.12.2012г.   № 273-ФЗ  3.  «Конвенция о правах  ребенка»  от 15.09.1990г.  4.  «Декларация прав ребенка» от 20.11.1959г.  5. Постановление «Об утверждении СанПин 2.4.3648-20 «Санитарно-эпидемиологические требования к устройству, содержанию и организации режима работы дошкольных образовательных организаций» от 28.09.2020г.  6. Федеральный  государственный образовательный стандарт от 17.10.2013г. №1155</vt:lpstr>
      <vt:lpstr>     Работа с родителями Воспитывает ребенка все: люди, вещи, явления, но прежде всего и дольше всего - люди. Из них на первом месте – родители и педагоги.  </vt:lpstr>
      <vt:lpstr> На занятиях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«Экологическое воспитание детей в детском саду»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будни </vt:lpstr>
      <vt:lpstr>Наши праздники </vt:lpstr>
      <vt:lpstr>Презентация PowerPoint</vt:lpstr>
      <vt:lpstr>Презентация PowerPoint</vt:lpstr>
      <vt:lpstr>Мой дружный коллектив! </vt:lpstr>
      <vt:lpstr> «Стремясь познать тайну детской души, педагогического мастерства и науки Педагогики, буду видеть в каждом ребенке своего учителя и воспитателя»                        Ш.А. Амонашвили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73</cp:revision>
  <dcterms:created xsi:type="dcterms:W3CDTF">2022-02-07T12:19:10Z</dcterms:created>
  <dcterms:modified xsi:type="dcterms:W3CDTF">2023-02-13T06:37:02Z</dcterms:modified>
</cp:coreProperties>
</file>